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9"/>
  </p:notesMasterIdLst>
  <p:handoutMasterIdLst>
    <p:handoutMasterId r:id="rId70"/>
  </p:handoutMasterIdLst>
  <p:sldIdLst>
    <p:sldId id="256" r:id="rId2"/>
    <p:sldId id="293" r:id="rId3"/>
    <p:sldId id="296" r:id="rId4"/>
    <p:sldId id="264" r:id="rId5"/>
    <p:sldId id="266" r:id="rId6"/>
    <p:sldId id="267" r:id="rId7"/>
    <p:sldId id="297" r:id="rId8"/>
    <p:sldId id="298" r:id="rId9"/>
    <p:sldId id="299" r:id="rId10"/>
    <p:sldId id="300" r:id="rId11"/>
    <p:sldId id="301" r:id="rId12"/>
    <p:sldId id="302" r:id="rId13"/>
    <p:sldId id="270" r:id="rId14"/>
    <p:sldId id="271" r:id="rId15"/>
    <p:sldId id="304" r:id="rId16"/>
    <p:sldId id="259" r:id="rId17"/>
    <p:sldId id="272" r:id="rId18"/>
    <p:sldId id="273" r:id="rId19"/>
    <p:sldId id="305" r:id="rId20"/>
    <p:sldId id="274" r:id="rId21"/>
    <p:sldId id="275" r:id="rId22"/>
    <p:sldId id="276" r:id="rId23"/>
    <p:sldId id="332" r:id="rId24"/>
    <p:sldId id="331" r:id="rId25"/>
    <p:sldId id="278" r:id="rId26"/>
    <p:sldId id="306" r:id="rId27"/>
    <p:sldId id="307" r:id="rId28"/>
    <p:sldId id="279" r:id="rId29"/>
    <p:sldId id="310" r:id="rId30"/>
    <p:sldId id="280" r:id="rId31"/>
    <p:sldId id="311" r:id="rId32"/>
    <p:sldId id="312" r:id="rId33"/>
    <p:sldId id="314" r:id="rId34"/>
    <p:sldId id="313" r:id="rId35"/>
    <p:sldId id="315" r:id="rId36"/>
    <p:sldId id="316" r:id="rId37"/>
    <p:sldId id="317" r:id="rId38"/>
    <p:sldId id="318" r:id="rId39"/>
    <p:sldId id="319" r:id="rId40"/>
    <p:sldId id="320" r:id="rId41"/>
    <p:sldId id="321" r:id="rId42"/>
    <p:sldId id="322" r:id="rId43"/>
    <p:sldId id="324" r:id="rId44"/>
    <p:sldId id="325" r:id="rId45"/>
    <p:sldId id="326" r:id="rId46"/>
    <p:sldId id="327" r:id="rId47"/>
    <p:sldId id="328" r:id="rId48"/>
    <p:sldId id="329" r:id="rId49"/>
    <p:sldId id="333" r:id="rId50"/>
    <p:sldId id="330" r:id="rId51"/>
    <p:sldId id="281" r:id="rId52"/>
    <p:sldId id="263" r:id="rId53"/>
    <p:sldId id="257" r:id="rId54"/>
    <p:sldId id="277" r:id="rId55"/>
    <p:sldId id="285" r:id="rId56"/>
    <p:sldId id="286" r:id="rId57"/>
    <p:sldId id="287" r:id="rId58"/>
    <p:sldId id="288" r:id="rId59"/>
    <p:sldId id="289" r:id="rId60"/>
    <p:sldId id="291" r:id="rId61"/>
    <p:sldId id="290" r:id="rId62"/>
    <p:sldId id="258" r:id="rId63"/>
    <p:sldId id="269" r:id="rId64"/>
    <p:sldId id="260" r:id="rId65"/>
    <p:sldId id="261" r:id="rId66"/>
    <p:sldId id="262" r:id="rId67"/>
    <p:sldId id="303" r:id="rId68"/>
  </p:sldIdLst>
  <p:sldSz cx="12192000" cy="6858000"/>
  <p:notesSz cx="6858000" cy="9144000"/>
  <p:embeddedFontLst>
    <p:embeddedFont>
      <p:font typeface="Arial Narrow" panose="020B0606020202030204" pitchFamily="34" charset="0"/>
      <p:regular r:id="rId71"/>
      <p:bold r:id="rId72"/>
      <p:italic r:id="rId73"/>
      <p:boldItalic r:id="rId74"/>
    </p:embeddedFont>
    <p:embeddedFont>
      <p:font typeface="Calibri" panose="020F0502020204030204"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61">
          <p15:clr>
            <a:srgbClr val="A4A3A4"/>
          </p15:clr>
        </p15:guide>
        <p15:guide id="2" pos="74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iEeDMtm5GqKQ/xRgCBBUzS+uNl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4F00"/>
    <a:srgbClr val="FB5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96"/>
      </p:cViewPr>
      <p:guideLst>
        <p:guide orient="horz" pos="3861"/>
        <p:guide pos="7446"/>
      </p:guideLst>
    </p:cSldViewPr>
  </p:slideViewPr>
  <p:notesTextViewPr>
    <p:cViewPr>
      <p:scale>
        <a:sx n="1" d="1"/>
        <a:sy n="1" d="1"/>
      </p:scale>
      <p:origin x="0" y="0"/>
    </p:cViewPr>
  </p:notesTextViewPr>
  <p:notesViewPr>
    <p:cSldViewPr snapToGrid="0">
      <p:cViewPr varScale="1">
        <p:scale>
          <a:sx n="89" d="100"/>
          <a:sy n="89" d="100"/>
        </p:scale>
        <p:origin x="379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F14C65-79FC-3142-1338-DD61136CBE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a:extLst>
              <a:ext uri="{FF2B5EF4-FFF2-40B4-BE49-F238E27FC236}">
                <a16:creationId xmlns:a16="http://schemas.microsoft.com/office/drawing/2014/main" id="{7D9C3678-8F4A-DF7F-49C6-43B73CC3C5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01E1B7-4312-49FD-8B96-BF55BC13E89F}" type="datetimeFigureOut">
              <a:rPr lang="en-MY" smtClean="0"/>
              <a:t>30/8/2023</a:t>
            </a:fld>
            <a:endParaRPr lang="en-MY"/>
          </a:p>
        </p:txBody>
      </p:sp>
      <p:sp>
        <p:nvSpPr>
          <p:cNvPr id="4" name="Footer Placeholder 3">
            <a:extLst>
              <a:ext uri="{FF2B5EF4-FFF2-40B4-BE49-F238E27FC236}">
                <a16:creationId xmlns:a16="http://schemas.microsoft.com/office/drawing/2014/main" id="{1BB0EEF6-AB9F-B773-7355-9167CA363C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a:extLst>
              <a:ext uri="{FF2B5EF4-FFF2-40B4-BE49-F238E27FC236}">
                <a16:creationId xmlns:a16="http://schemas.microsoft.com/office/drawing/2014/main" id="{1E1080D6-97C8-7F7F-FCD5-2C0B5AAA57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083064-1248-4CF7-8107-0D656FE78DEB}" type="slidenum">
              <a:rPr lang="en-MY" smtClean="0"/>
              <a:t>‹#›</a:t>
            </a:fld>
            <a:endParaRPr lang="en-MY"/>
          </a:p>
        </p:txBody>
      </p:sp>
    </p:spTree>
    <p:extLst>
      <p:ext uri="{BB962C8B-B14F-4D97-AF65-F5344CB8AC3E}">
        <p14:creationId xmlns:p14="http://schemas.microsoft.com/office/powerpoint/2010/main" val="18842256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32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61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928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309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604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48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82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88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5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92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754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78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458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6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319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21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725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562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115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14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320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53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805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569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14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311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971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200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522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855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385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189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227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603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463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808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107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525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592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745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034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69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542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535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0626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5234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076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314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562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867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64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485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9020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503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88e0b8b0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e88e0b8b0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91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90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656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image option 1">
  <p:cSld name="Title slide_image option 1">
    <p:spTree>
      <p:nvGrpSpPr>
        <p:cNvPr id="1" name="Shape 10"/>
        <p:cNvGrpSpPr/>
        <p:nvPr/>
      </p:nvGrpSpPr>
      <p:grpSpPr>
        <a:xfrm>
          <a:off x="0" y="0"/>
          <a:ext cx="0" cy="0"/>
          <a:chOff x="0" y="0"/>
          <a:chExt cx="0" cy="0"/>
        </a:xfrm>
      </p:grpSpPr>
      <p:sp>
        <p:nvSpPr>
          <p:cNvPr id="11" name="Google Shape;11;p9"/>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9"/>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9"/>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9"/>
          <p:cNvSpPr/>
          <p:nvPr/>
        </p:nvSpPr>
        <p:spPr>
          <a:xfrm>
            <a:off x="7600950" y="-9524"/>
            <a:ext cx="1485900" cy="6858000"/>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9;p9"/>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20" name="Google Shape;20;p9"/>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image option 2">
  <p:cSld name="Title slide_image option 2">
    <p:spTree>
      <p:nvGrpSpPr>
        <p:cNvPr id="1" name="Shape 21"/>
        <p:cNvGrpSpPr/>
        <p:nvPr/>
      </p:nvGrpSpPr>
      <p:grpSpPr>
        <a:xfrm>
          <a:off x="0" y="0"/>
          <a:ext cx="0" cy="0"/>
          <a:chOff x="0" y="0"/>
          <a:chExt cx="0" cy="0"/>
        </a:xfrm>
      </p:grpSpPr>
      <p:sp>
        <p:nvSpPr>
          <p:cNvPr id="22" name="Google Shape;22;p10"/>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10"/>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0"/>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10"/>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10"/>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0"/>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0"/>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0"/>
          <p:cNvSpPr/>
          <p:nvPr/>
        </p:nvSpPr>
        <p:spPr>
          <a:xfrm>
            <a:off x="7605712" y="-19050"/>
            <a:ext cx="1485900" cy="6886575"/>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0"/>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31" name="Google Shape;31;p10"/>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image option 3">
  <p:cSld name="Title slide_image option 3">
    <p:spTree>
      <p:nvGrpSpPr>
        <p:cNvPr id="1" name="Shape 32"/>
        <p:cNvGrpSpPr/>
        <p:nvPr/>
      </p:nvGrpSpPr>
      <p:grpSpPr>
        <a:xfrm>
          <a:off x="0" y="0"/>
          <a:ext cx="0" cy="0"/>
          <a:chOff x="0" y="0"/>
          <a:chExt cx="0" cy="0"/>
        </a:xfrm>
      </p:grpSpPr>
      <p:sp>
        <p:nvSpPr>
          <p:cNvPr id="33" name="Google Shape;33;p11"/>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1"/>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11"/>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11"/>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11"/>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1"/>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1"/>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1"/>
          <p:cNvSpPr/>
          <p:nvPr/>
        </p:nvSpPr>
        <p:spPr>
          <a:xfrm>
            <a:off x="7605712" y="-19050"/>
            <a:ext cx="1485900" cy="6886575"/>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1" name="Google Shape;41;p11"/>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42" name="Google Shape;42;p11"/>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py with image">
  <p:cSld name="Copy with image">
    <p:spTree>
      <p:nvGrpSpPr>
        <p:cNvPr id="1" name="Shape 43"/>
        <p:cNvGrpSpPr/>
        <p:nvPr/>
      </p:nvGrpSpPr>
      <p:grpSpPr>
        <a:xfrm>
          <a:off x="0" y="0"/>
          <a:ext cx="0" cy="0"/>
          <a:chOff x="0" y="0"/>
          <a:chExt cx="0" cy="0"/>
        </a:xfrm>
      </p:grpSpPr>
      <p:sp>
        <p:nvSpPr>
          <p:cNvPr id="44" name="Google Shape;44;p12"/>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12"/>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12"/>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 name="Google Shape;47;p12"/>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12"/>
          <p:cNvSpPr/>
          <p:nvPr/>
        </p:nvSpPr>
        <p:spPr>
          <a:xfrm>
            <a:off x="8428264" y="0"/>
            <a:ext cx="3772445" cy="6853646"/>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2">
              <a:alphaModFix/>
            </a:blip>
            <a:tile tx="762000" ty="0" sx="80000" sy="80000" flip="none" algn="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12"/>
          <p:cNvSpPr/>
          <p:nvPr/>
        </p:nvSpPr>
        <p:spPr>
          <a:xfrm>
            <a:off x="9993085" y="9525"/>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p12"/>
          <p:cNvSpPr/>
          <p:nvPr/>
        </p:nvSpPr>
        <p:spPr>
          <a:xfrm>
            <a:off x="8420099" y="1"/>
            <a:ext cx="1571625" cy="6877050"/>
          </a:xfrm>
          <a:custGeom>
            <a:avLst/>
            <a:gdLst/>
            <a:ahLst/>
            <a:cxnLst/>
            <a:rect l="l" t="t" r="r" b="b"/>
            <a:pathLst>
              <a:path w="1571625" h="6877050" extrusionOk="0">
                <a:moveTo>
                  <a:pt x="0" y="0"/>
                </a:moveTo>
                <a:lnTo>
                  <a:pt x="1571625" y="19050"/>
                </a:lnTo>
                <a:lnTo>
                  <a:pt x="1571625" y="6877050"/>
                </a:lnTo>
                <a:lnTo>
                  <a:pt x="1495425" y="6877050"/>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 name="Google Shape;51;p12"/>
          <p:cNvPicPr preferRelativeResize="0"/>
          <p:nvPr/>
        </p:nvPicPr>
        <p:blipFill rotWithShape="1">
          <a:blip r:embed="rId3">
            <a:alphaModFix/>
          </a:blip>
          <a:srcRect/>
          <a:stretch/>
        </p:blipFill>
        <p:spPr>
          <a:xfrm>
            <a:off x="10552867" y="6397304"/>
            <a:ext cx="1267288" cy="368735"/>
          </a:xfrm>
          <a:prstGeom prst="rect">
            <a:avLst/>
          </a:prstGeom>
          <a:noFill/>
          <a:ln>
            <a:noFill/>
          </a:ln>
        </p:spPr>
      </p:pic>
      <p:sp>
        <p:nvSpPr>
          <p:cNvPr id="52" name="Google Shape;52;p12"/>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2"/>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2"/>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2"/>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12"/>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2"/>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py with two images">
  <p:cSld name="Copy with two images">
    <p:spTree>
      <p:nvGrpSpPr>
        <p:cNvPr id="1" name="Shape 58"/>
        <p:cNvGrpSpPr/>
        <p:nvPr/>
      </p:nvGrpSpPr>
      <p:grpSpPr>
        <a:xfrm>
          <a:off x="0" y="0"/>
          <a:ext cx="0" cy="0"/>
          <a:chOff x="0" y="0"/>
          <a:chExt cx="0" cy="0"/>
        </a:xfrm>
      </p:grpSpPr>
      <p:sp>
        <p:nvSpPr>
          <p:cNvPr id="59" name="Google Shape;59;p13"/>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13"/>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Google Shape;61;p13"/>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13"/>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13"/>
          <p:cNvSpPr/>
          <p:nvPr/>
        </p:nvSpPr>
        <p:spPr>
          <a:xfrm>
            <a:off x="7404235" y="2614613"/>
            <a:ext cx="4787765" cy="2828925"/>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13"/>
          <p:cNvSpPr/>
          <p:nvPr/>
        </p:nvSpPr>
        <p:spPr>
          <a:xfrm>
            <a:off x="9381263" y="120368"/>
            <a:ext cx="123825" cy="53517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10552867" y="6397304"/>
            <a:ext cx="1267288" cy="368735"/>
          </a:xfrm>
          <a:prstGeom prst="rect">
            <a:avLst/>
          </a:prstGeom>
          <a:noFill/>
          <a:ln>
            <a:noFill/>
          </a:ln>
        </p:spPr>
      </p:pic>
      <p:sp>
        <p:nvSpPr>
          <p:cNvPr id="66" name="Google Shape;66;p13"/>
          <p:cNvSpPr txBox="1">
            <a:spLocks noGrp="1"/>
          </p:cNvSpPr>
          <p:nvPr>
            <p:ph type="body" idx="1"/>
          </p:nvPr>
        </p:nvSpPr>
        <p:spPr>
          <a:xfrm>
            <a:off x="306060" y="1046138"/>
            <a:ext cx="7451725" cy="4664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body" idx="2"/>
          </p:nvPr>
        </p:nvSpPr>
        <p:spPr>
          <a:xfrm>
            <a:off x="306060" y="359998"/>
            <a:ext cx="7452026" cy="7369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3"/>
          </p:nvPr>
        </p:nvSpPr>
        <p:spPr>
          <a:xfrm>
            <a:off x="306060" y="1763411"/>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3"/>
          <p:cNvSpPr txBox="1">
            <a:spLocks noGrp="1"/>
          </p:cNvSpPr>
          <p:nvPr>
            <p:ph type="body" idx="4"/>
          </p:nvPr>
        </p:nvSpPr>
        <p:spPr>
          <a:xfrm>
            <a:off x="300212" y="2131371"/>
            <a:ext cx="4352700" cy="3976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3"/>
          <p:cNvSpPr/>
          <p:nvPr/>
        </p:nvSpPr>
        <p:spPr>
          <a:xfrm>
            <a:off x="7412713" y="2624137"/>
            <a:ext cx="1968365" cy="2828926"/>
          </a:xfrm>
          <a:custGeom>
            <a:avLst/>
            <a:gdLst/>
            <a:ahLst/>
            <a:cxnLst/>
            <a:rect l="l" t="t" r="r" b="b"/>
            <a:pathLst>
              <a:path w="1571625" h="6877050" extrusionOk="0">
                <a:moveTo>
                  <a:pt x="0" y="0"/>
                </a:moveTo>
                <a:lnTo>
                  <a:pt x="1571625" y="19050"/>
                </a:lnTo>
                <a:lnTo>
                  <a:pt x="1571625" y="6877050"/>
                </a:lnTo>
                <a:lnTo>
                  <a:pt x="1495425" y="6877050"/>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 name="Google Shape;71;p13"/>
          <p:cNvSpPr/>
          <p:nvPr/>
        </p:nvSpPr>
        <p:spPr>
          <a:xfrm flipH="1">
            <a:off x="4818737" y="2614613"/>
            <a:ext cx="4451976" cy="2857500"/>
          </a:xfrm>
          <a:custGeom>
            <a:avLst/>
            <a:gdLst/>
            <a:ahLst/>
            <a:cxnLst/>
            <a:rect l="l" t="t" r="r" b="b"/>
            <a:pathLst>
              <a:path w="6275154" h="6922875" extrusionOk="0">
                <a:moveTo>
                  <a:pt x="2516135" y="0"/>
                </a:moveTo>
                <a:lnTo>
                  <a:pt x="2521759" y="69669"/>
                </a:lnTo>
                <a:lnTo>
                  <a:pt x="0" y="6922875"/>
                </a:lnTo>
                <a:lnTo>
                  <a:pt x="6266445" y="6844937"/>
                </a:lnTo>
                <a:lnTo>
                  <a:pt x="6275154" y="0"/>
                </a:lnTo>
                <a:lnTo>
                  <a:pt x="2516135" y="0"/>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13"/>
          <p:cNvSpPr/>
          <p:nvPr/>
        </p:nvSpPr>
        <p:spPr>
          <a:xfrm rot="-431813">
            <a:off x="7576063" y="2501520"/>
            <a:ext cx="1562100" cy="3095272"/>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73;p13"/>
          <p:cNvPicPr preferRelativeResize="0"/>
          <p:nvPr/>
        </p:nvPicPr>
        <p:blipFill rotWithShape="1">
          <a:blip r:embed="rId5">
            <a:alphaModFix/>
          </a:blip>
          <a:srcRect/>
          <a:stretch/>
        </p:blipFill>
        <p:spPr>
          <a:xfrm>
            <a:off x="10342459" y="6329169"/>
            <a:ext cx="1262009" cy="36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slide image">
  <p:cSld name="Full slide image">
    <p:spTree>
      <p:nvGrpSpPr>
        <p:cNvPr id="1" name="Shape 74"/>
        <p:cNvGrpSpPr/>
        <p:nvPr/>
      </p:nvGrpSpPr>
      <p:grpSpPr>
        <a:xfrm>
          <a:off x="0" y="0"/>
          <a:ext cx="0" cy="0"/>
          <a:chOff x="0" y="0"/>
          <a:chExt cx="0" cy="0"/>
        </a:xfrm>
      </p:grpSpPr>
      <p:sp>
        <p:nvSpPr>
          <p:cNvPr id="75" name="Google Shape;75;p14"/>
          <p:cNvSpPr/>
          <p:nvPr/>
        </p:nvSpPr>
        <p:spPr>
          <a:xfrm>
            <a:off x="5876925" y="-19050"/>
            <a:ext cx="6315075" cy="689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76;p14"/>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14"/>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14"/>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14"/>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 name="Google Shape;80;p14"/>
          <p:cNvPicPr preferRelativeResize="0"/>
          <p:nvPr/>
        </p:nvPicPr>
        <p:blipFill rotWithShape="1">
          <a:blip r:embed="rId2">
            <a:alphaModFix/>
          </a:blip>
          <a:srcRect/>
          <a:stretch/>
        </p:blipFill>
        <p:spPr>
          <a:xfrm>
            <a:off x="10552867" y="6397304"/>
            <a:ext cx="1267288" cy="368735"/>
          </a:xfrm>
          <a:prstGeom prst="rect">
            <a:avLst/>
          </a:prstGeom>
          <a:noFill/>
          <a:ln>
            <a:noFill/>
          </a:ln>
        </p:spPr>
      </p:pic>
      <p:sp>
        <p:nvSpPr>
          <p:cNvPr id="81" name="Google Shape;81;p14"/>
          <p:cNvSpPr/>
          <p:nvPr/>
        </p:nvSpPr>
        <p:spPr>
          <a:xfrm>
            <a:off x="219075" y="85725"/>
            <a:ext cx="2771775" cy="11620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14"/>
          <p:cNvSpPr/>
          <p:nvPr/>
        </p:nvSpPr>
        <p:spPr>
          <a:xfrm flipH="1">
            <a:off x="460" y="-18288"/>
            <a:ext cx="12216304" cy="7804478"/>
          </a:xfrm>
          <a:custGeom>
            <a:avLst/>
            <a:gdLst/>
            <a:ahLst/>
            <a:cxnLst/>
            <a:rect l="l" t="t" r="r" b="b"/>
            <a:pathLst>
              <a:path w="8043932" h="6939863" extrusionOk="0">
                <a:moveTo>
                  <a:pt x="4284913" y="7359"/>
                </a:moveTo>
                <a:lnTo>
                  <a:pt x="6795" y="0"/>
                </a:lnTo>
                <a:lnTo>
                  <a:pt x="0" y="6939863"/>
                </a:lnTo>
                <a:lnTo>
                  <a:pt x="8035223" y="6938953"/>
                </a:lnTo>
                <a:lnTo>
                  <a:pt x="8043932" y="7359"/>
                </a:lnTo>
                <a:lnTo>
                  <a:pt x="4284913" y="7359"/>
                </a:lnTo>
                <a:close/>
              </a:path>
            </a:pathLst>
          </a:custGeom>
          <a:blipFill rotWithShape="0">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14"/>
          <p:cNvSpPr/>
          <p:nvPr/>
        </p:nvSpPr>
        <p:spPr>
          <a:xfrm rot="-1152057">
            <a:off x="9301439" y="-744350"/>
            <a:ext cx="1562100" cy="8115342"/>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14"/>
          <p:cNvSpPr/>
          <p:nvPr/>
        </p:nvSpPr>
        <p:spPr>
          <a:xfrm>
            <a:off x="8277224" y="-9525"/>
            <a:ext cx="3914775" cy="6858000"/>
          </a:xfrm>
          <a:custGeom>
            <a:avLst/>
            <a:gdLst/>
            <a:ahLst/>
            <a:cxnLst/>
            <a:rect l="l" t="t" r="r" b="b"/>
            <a:pathLst>
              <a:path w="3914775" h="6858000" extrusionOk="0">
                <a:moveTo>
                  <a:pt x="0" y="9525"/>
                </a:moveTo>
                <a:lnTo>
                  <a:pt x="3914775" y="0"/>
                </a:lnTo>
                <a:lnTo>
                  <a:pt x="3914775" y="6858000"/>
                </a:lnTo>
                <a:lnTo>
                  <a:pt x="3867150" y="6858000"/>
                </a:lnTo>
                <a:lnTo>
                  <a:pt x="0" y="9525"/>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4"/>
          <p:cNvPicPr preferRelativeResize="0"/>
          <p:nvPr/>
        </p:nvPicPr>
        <p:blipFill rotWithShape="1">
          <a:blip r:embed="rId2">
            <a:alphaModFix/>
          </a:blip>
          <a:srcRect/>
          <a:stretch/>
        </p:blipFill>
        <p:spPr>
          <a:xfrm>
            <a:off x="10218435" y="6300135"/>
            <a:ext cx="1267288" cy="3687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a:stretch/>
        </p:blipFill>
        <p:spPr>
          <a:xfrm>
            <a:off x="10342459" y="6329169"/>
            <a:ext cx="1262009" cy="367200"/>
          </a:xfrm>
          <a:prstGeom prst="rect">
            <a:avLst/>
          </a:prstGeom>
          <a:noFill/>
          <a:ln>
            <a:noFill/>
          </a:ln>
        </p:spPr>
      </p:pic>
      <p:sp>
        <p:nvSpPr>
          <p:cNvPr id="88" name="Google Shape;88;p15"/>
          <p:cNvSpPr/>
          <p:nvPr/>
        </p:nvSpPr>
        <p:spPr>
          <a:xfrm>
            <a:off x="0" y="-25250"/>
            <a:ext cx="12192000" cy="118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a:spLocks noGrp="1"/>
          </p:cNvSpPr>
          <p:nvPr>
            <p:ph type="body" idx="1"/>
          </p:nvPr>
        </p:nvSpPr>
        <p:spPr>
          <a:xfrm>
            <a:off x="306060" y="326309"/>
            <a:ext cx="7452000" cy="737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3" name="TextBox 2">
            <a:extLst>
              <a:ext uri="{FF2B5EF4-FFF2-40B4-BE49-F238E27FC236}">
                <a16:creationId xmlns:a16="http://schemas.microsoft.com/office/drawing/2014/main" id="{DB877882-8C9C-F2AF-19A2-94E89A825409}"/>
              </a:ext>
            </a:extLst>
          </p:cNvPr>
          <p:cNvSpPr txBox="1"/>
          <p:nvPr userDrawn="1"/>
        </p:nvSpPr>
        <p:spPr>
          <a:xfrm>
            <a:off x="0" y="0"/>
            <a:ext cx="469338" cy="307777"/>
          </a:xfrm>
          <a:prstGeom prst="rect">
            <a:avLst/>
          </a:prstGeom>
          <a:noFill/>
        </p:spPr>
        <p:txBody>
          <a:bodyPr wrap="square" rtlCol="0">
            <a:spAutoFit/>
          </a:bodyPr>
          <a:lstStyle/>
          <a:p>
            <a:fld id="{29C7D0F4-584D-4E5D-BB04-863F46866149}" type="slidenum">
              <a:rPr lang="en-MY" smtClean="0"/>
              <a:t>‹#›</a:t>
            </a:fld>
            <a:endParaRPr lang="en-MY"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formula.its.unimelb.edu.au/matilda"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formula.its.unimelb.edu.au/matilda"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github.com/mauricioaniche/ck"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mailto:alvin.tan@monash.edu" TargetMode="External"/><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mailto:chong.chunyong@monash.edu"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www.intranet.monash/marketing-communications/media/images/brand-guidelines_mar17/6.-Graphic-Devices.pdf"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www.intranet.monash/marketing-communications/media/images/brand-guidelines_mar17/6.-Graphic-Devices.pdf"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body" idx="1"/>
          </p:nvPr>
        </p:nvSpPr>
        <p:spPr>
          <a:xfrm>
            <a:off x="370183" y="3989822"/>
            <a:ext cx="6012163"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MY" dirty="0"/>
              <a:t>E-SC4R, REARRANGE</a:t>
            </a:r>
            <a:endParaRPr dirty="0"/>
          </a:p>
        </p:txBody>
      </p:sp>
      <p:sp>
        <p:nvSpPr>
          <p:cNvPr id="108" name="Google Shape;108;p1"/>
          <p:cNvSpPr txBox="1">
            <a:spLocks noGrp="1"/>
          </p:cNvSpPr>
          <p:nvPr>
            <p:ph type="body" idx="2"/>
          </p:nvPr>
        </p:nvSpPr>
        <p:spPr>
          <a:xfrm>
            <a:off x="370183" y="4548811"/>
            <a:ext cx="5649316" cy="409725"/>
          </a:xfrm>
          <a:prstGeom prst="rect">
            <a:avLst/>
          </a:prstGeom>
          <a:noFill/>
          <a:ln>
            <a:noFill/>
          </a:ln>
        </p:spPr>
        <p:txBody>
          <a:bodyPr spcFirstLastPara="1" wrap="square" lIns="91425" tIns="45700" rIns="91425" bIns="45700" anchor="t" anchorCtr="0">
            <a:noAutofit/>
          </a:bodyPr>
          <a:lstStyle/>
          <a:p>
            <a:pPr marL="0" indent="0">
              <a:spcBef>
                <a:spcPts val="0"/>
              </a:spcBef>
            </a:pPr>
            <a:r>
              <a:rPr lang="en-MY" dirty="0"/>
              <a:t>Alvin Tan Jian Jia, Pre-Submission Seminar 2023</a:t>
            </a:r>
          </a:p>
          <a:p>
            <a:pPr marL="0" lvl="0" indent="0" algn="l" rtl="0">
              <a:lnSpc>
                <a:spcPct val="90000"/>
              </a:lnSpc>
              <a:spcBef>
                <a:spcPts val="0"/>
              </a:spcBef>
              <a:spcAft>
                <a:spcPts val="0"/>
              </a:spcAft>
              <a:buClr>
                <a:schemeClr val="dk1"/>
              </a:buClr>
              <a:buSzPts val="2000"/>
              <a:buNone/>
            </a:pPr>
            <a:endParaRPr dirty="0"/>
          </a:p>
        </p:txBody>
      </p:sp>
      <p:sp>
        <p:nvSpPr>
          <p:cNvPr id="109" name="Google Shape;109;p1"/>
          <p:cNvSpPr txBox="1">
            <a:spLocks noGrp="1"/>
          </p:cNvSpPr>
          <p:nvPr>
            <p:ph type="body" idx="3"/>
          </p:nvPr>
        </p:nvSpPr>
        <p:spPr>
          <a:xfrm>
            <a:off x="378808" y="1285337"/>
            <a:ext cx="6012467" cy="185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r>
              <a:rPr lang="en-MY" dirty="0"/>
              <a:t>Explaining Software Clustering and Refactoring Efforts to aid in </a:t>
            </a:r>
            <a:r>
              <a:rPr lang="en-MY" dirty="0" err="1"/>
              <a:t>Remodularisation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Refactoring benefits can be quantified in person-hours, enabling potential measurement of effort in same unit.</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212585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- 4</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4" name="Table 3">
            <a:extLst>
              <a:ext uri="{FF2B5EF4-FFF2-40B4-BE49-F238E27FC236}">
                <a16:creationId xmlns:a16="http://schemas.microsoft.com/office/drawing/2014/main" id="{7FB34F50-FB4A-01B1-5945-15D1306C9182}"/>
              </a:ext>
            </a:extLst>
          </p:cNvPr>
          <p:cNvGraphicFramePr>
            <a:graphicFrameLocks noGrp="1"/>
          </p:cNvGraphicFramePr>
          <p:nvPr>
            <p:extLst>
              <p:ext uri="{D42A27DB-BD31-4B8C-83A1-F6EECF244321}">
                <p14:modId xmlns:p14="http://schemas.microsoft.com/office/powerpoint/2010/main" val="1055662223"/>
              </p:ext>
            </p:extLst>
          </p:nvPr>
        </p:nvGraphicFramePr>
        <p:xfrm>
          <a:off x="149180" y="2813050"/>
          <a:ext cx="8867775" cy="3489960"/>
        </p:xfrm>
        <a:graphic>
          <a:graphicData uri="http://schemas.openxmlformats.org/drawingml/2006/table">
            <a:tbl>
              <a:tblPr/>
              <a:tblGrid>
                <a:gridCol w="1238250">
                  <a:extLst>
                    <a:ext uri="{9D8B030D-6E8A-4147-A177-3AD203B41FA5}">
                      <a16:colId xmlns:a16="http://schemas.microsoft.com/office/drawing/2014/main" val="1714880662"/>
                    </a:ext>
                  </a:extLst>
                </a:gridCol>
                <a:gridCol w="1990725">
                  <a:extLst>
                    <a:ext uri="{9D8B030D-6E8A-4147-A177-3AD203B41FA5}">
                      <a16:colId xmlns:a16="http://schemas.microsoft.com/office/drawing/2014/main" val="37448027"/>
                    </a:ext>
                  </a:extLst>
                </a:gridCol>
                <a:gridCol w="2333625">
                  <a:extLst>
                    <a:ext uri="{9D8B030D-6E8A-4147-A177-3AD203B41FA5}">
                      <a16:colId xmlns:a16="http://schemas.microsoft.com/office/drawing/2014/main" val="3432562597"/>
                    </a:ext>
                  </a:extLst>
                </a:gridCol>
                <a:gridCol w="1533525">
                  <a:extLst>
                    <a:ext uri="{9D8B030D-6E8A-4147-A177-3AD203B41FA5}">
                      <a16:colId xmlns:a16="http://schemas.microsoft.com/office/drawing/2014/main" val="990412502"/>
                    </a:ext>
                  </a:extLst>
                </a:gridCol>
                <a:gridCol w="1771650">
                  <a:extLst>
                    <a:ext uri="{9D8B030D-6E8A-4147-A177-3AD203B41FA5}">
                      <a16:colId xmlns:a16="http://schemas.microsoft.com/office/drawing/2014/main" val="2723411228"/>
                    </a:ext>
                  </a:extLst>
                </a:gridCol>
              </a:tblGrid>
              <a:tr h="3333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Objective</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43318373"/>
                  </a:ext>
                </a:extLst>
              </a:tr>
              <a:tr h="1371600">
                <a:tc>
                  <a:txBody>
                    <a:bodyPr/>
                    <a:lstStyle/>
                    <a:p>
                      <a:pPr rtl="0" fontAlgn="t">
                        <a:spcBef>
                          <a:spcPts val="0"/>
                        </a:spcBef>
                        <a:spcAft>
                          <a:spcPts val="0"/>
                        </a:spcAft>
                      </a:pPr>
                      <a:r>
                        <a:rPr lang="en-US" sz="1000" b="0" i="0" u="none" strike="noStrike">
                          <a:solidFill>
                            <a:srgbClr val="222222"/>
                          </a:solidFill>
                          <a:effectLst/>
                          <a:latin typeface="Arial" panose="020B0604020202020204" pitchFamily="34" charset="0"/>
                        </a:rPr>
                        <a:t>A. Martini, E. Sikander, and N. Medlani, “Estimating and quantifying</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the benefits of refactoring to improve a component modularity: a case</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study,” in 2016 42th Euromicro conference on software engineering and</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advanced applications (SEAA). IEEE, 2016, pp. 92–99.</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Quantify the benefits of refactoring.</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Calculate the effort before and after refactoring required for development and maintenance to refactor an existing component to repay technical debt, benefits shown in the reduced hours required to maintain the system.</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 software system included in case study.</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The case study involved the collaboration between developers and the researchers over a long period of time to track and record the maintenance effort before and after refactoring.</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15376900"/>
                  </a:ext>
                </a:extLst>
              </a:tr>
            </a:tbl>
          </a:graphicData>
        </a:graphic>
      </p:graphicFrame>
      <p:sp>
        <p:nvSpPr>
          <p:cNvPr id="6" name="Rectangle 1">
            <a:extLst>
              <a:ext uri="{FF2B5EF4-FFF2-40B4-BE49-F238E27FC236}">
                <a16:creationId xmlns:a16="http://schemas.microsoft.com/office/drawing/2014/main" id="{891D6BD5-1738-E192-99AC-A33C4DD4F894}"/>
              </a:ext>
            </a:extLst>
          </p:cNvPr>
          <p:cNvSpPr>
            <a:spLocks noChangeArrowheads="1"/>
          </p:cNvSpPr>
          <p:nvPr/>
        </p:nvSpPr>
        <p:spPr bwMode="auto">
          <a:xfrm>
            <a:off x="1662113" y="2813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359289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Objective quantification of refactoring improvements via surveys.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163297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- 5</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6" name="Rectangle 1">
            <a:extLst>
              <a:ext uri="{FF2B5EF4-FFF2-40B4-BE49-F238E27FC236}">
                <a16:creationId xmlns:a16="http://schemas.microsoft.com/office/drawing/2014/main" id="{891D6BD5-1738-E192-99AC-A33C4DD4F894}"/>
              </a:ext>
            </a:extLst>
          </p:cNvPr>
          <p:cNvSpPr>
            <a:spLocks noChangeArrowheads="1"/>
          </p:cNvSpPr>
          <p:nvPr/>
        </p:nvSpPr>
        <p:spPr bwMode="auto">
          <a:xfrm>
            <a:off x="1662113" y="2813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2" name="Table 1">
            <a:extLst>
              <a:ext uri="{FF2B5EF4-FFF2-40B4-BE49-F238E27FC236}">
                <a16:creationId xmlns:a16="http://schemas.microsoft.com/office/drawing/2014/main" id="{D12DB1ED-C23E-C7F3-A5D3-EC290D02C92C}"/>
              </a:ext>
            </a:extLst>
          </p:cNvPr>
          <p:cNvGraphicFramePr>
            <a:graphicFrameLocks noGrp="1"/>
          </p:cNvGraphicFramePr>
          <p:nvPr>
            <p:extLst>
              <p:ext uri="{D42A27DB-BD31-4B8C-83A1-F6EECF244321}">
                <p14:modId xmlns:p14="http://schemas.microsoft.com/office/powerpoint/2010/main" val="80133939"/>
              </p:ext>
            </p:extLst>
          </p:nvPr>
        </p:nvGraphicFramePr>
        <p:xfrm>
          <a:off x="149180" y="2548607"/>
          <a:ext cx="8794795" cy="4024210"/>
        </p:xfrm>
        <a:graphic>
          <a:graphicData uri="http://schemas.openxmlformats.org/drawingml/2006/table">
            <a:tbl>
              <a:tblPr/>
              <a:tblGrid>
                <a:gridCol w="1228059">
                  <a:extLst>
                    <a:ext uri="{9D8B030D-6E8A-4147-A177-3AD203B41FA5}">
                      <a16:colId xmlns:a16="http://schemas.microsoft.com/office/drawing/2014/main" val="3437104517"/>
                    </a:ext>
                  </a:extLst>
                </a:gridCol>
                <a:gridCol w="1974342">
                  <a:extLst>
                    <a:ext uri="{9D8B030D-6E8A-4147-A177-3AD203B41FA5}">
                      <a16:colId xmlns:a16="http://schemas.microsoft.com/office/drawing/2014/main" val="908236680"/>
                    </a:ext>
                  </a:extLst>
                </a:gridCol>
                <a:gridCol w="2314420">
                  <a:extLst>
                    <a:ext uri="{9D8B030D-6E8A-4147-A177-3AD203B41FA5}">
                      <a16:colId xmlns:a16="http://schemas.microsoft.com/office/drawing/2014/main" val="303852266"/>
                    </a:ext>
                  </a:extLst>
                </a:gridCol>
                <a:gridCol w="1520904">
                  <a:extLst>
                    <a:ext uri="{9D8B030D-6E8A-4147-A177-3AD203B41FA5}">
                      <a16:colId xmlns:a16="http://schemas.microsoft.com/office/drawing/2014/main" val="1147367004"/>
                    </a:ext>
                  </a:extLst>
                </a:gridCol>
                <a:gridCol w="1757070">
                  <a:extLst>
                    <a:ext uri="{9D8B030D-6E8A-4147-A177-3AD203B41FA5}">
                      <a16:colId xmlns:a16="http://schemas.microsoft.com/office/drawing/2014/main" val="2531913173"/>
                    </a:ext>
                  </a:extLst>
                </a:gridCol>
              </a:tblGrid>
              <a:tr h="633310">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Paper</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Objective</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Approach</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Dataset</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Limitation</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384532"/>
                  </a:ext>
                </a:extLst>
              </a:tr>
              <a:tr h="3149707">
                <a:tc>
                  <a:txBody>
                    <a:bodyPr/>
                    <a:lstStyle/>
                    <a:p>
                      <a:pPr rtl="0" fontAlgn="t">
                        <a:spcBef>
                          <a:spcPts val="0"/>
                        </a:spcBef>
                        <a:spcAft>
                          <a:spcPts val="0"/>
                        </a:spcAft>
                      </a:pPr>
                      <a:r>
                        <a:rPr lang="en-MY" sz="1000" b="0" i="0" u="none" strike="noStrike">
                          <a:solidFill>
                            <a:srgbClr val="222222"/>
                          </a:solidFill>
                          <a:effectLst/>
                          <a:latin typeface="Arial" panose="020B0604020202020204" pitchFamily="34" charset="0"/>
                        </a:rPr>
                        <a:t>Schröder, C., van der Feltz, A., Panichella, A., &amp; Aniche, M. (2021, May). Search-Based Software Re-Modularization: A Case Study at Adyen. In </a:t>
                      </a:r>
                      <a:r>
                        <a:rPr lang="en-MY" sz="1000" b="0" i="1" u="none" strike="noStrike">
                          <a:solidFill>
                            <a:srgbClr val="222222"/>
                          </a:solidFill>
                          <a:effectLst/>
                          <a:latin typeface="Arial" panose="020B0604020202020204" pitchFamily="34" charset="0"/>
                        </a:rPr>
                        <a:t>2021 IEEE/ACM 43rd International Conference on Software Engineering: Software Engineering in Practice (ICSE-SEIP)</a:t>
                      </a:r>
                      <a:r>
                        <a:rPr lang="en-MY" sz="1000" b="0" i="0" u="none" strike="noStrike">
                          <a:solidFill>
                            <a:srgbClr val="222222"/>
                          </a:solidFill>
                          <a:effectLst/>
                          <a:latin typeface="Arial" panose="020B0604020202020204" pitchFamily="34" charset="0"/>
                        </a:rPr>
                        <a:t> (pp. 81-90). IEEE.</a:t>
                      </a:r>
                      <a:endParaRPr lang="en-MY" sz="2000">
                        <a:effectLst/>
                      </a:endParaRPr>
                    </a:p>
                    <a:p>
                      <a:pPr rtl="0" fontAlgn="t">
                        <a:spcBef>
                          <a:spcPts val="0"/>
                        </a:spcBef>
                        <a:spcAft>
                          <a:spcPts val="0"/>
                        </a:spcAft>
                      </a:pPr>
                      <a:r>
                        <a:rPr lang="en-MY" sz="1000" b="0" i="0" u="none" strike="noStrike">
                          <a:solidFill>
                            <a:srgbClr val="222222"/>
                          </a:solidFill>
                          <a:effectLst/>
                          <a:latin typeface="Arial" panose="020B0604020202020204" pitchFamily="34" charset="0"/>
                        </a:rPr>
                        <a:t>[8]</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Objectively quantify the improvements of search-based remodularisation on commercial software with developers.</a:t>
                      </a:r>
                      <a:endParaRPr lang="en-US"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After obtaining the clustering results, a thorough survey with developers was carried out to ensure</a:t>
                      </a:r>
                      <a:endParaRPr lang="en-US" sz="2000" dirty="0">
                        <a:effectLst/>
                      </a:endParaRPr>
                    </a:p>
                    <a:p>
                      <a:pPr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Suggested changes are improvements.</a:t>
                      </a:r>
                    </a:p>
                    <a:p>
                      <a:pPr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Suggested changes are correct.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Adyen (Commercial Software)</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The application and survey were only carried out on 1 commercial software.</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19337688"/>
                  </a:ext>
                </a:extLst>
              </a:tr>
            </a:tbl>
          </a:graphicData>
        </a:graphic>
      </p:graphicFrame>
      <p:sp>
        <p:nvSpPr>
          <p:cNvPr id="9" name="Rectangle 1">
            <a:extLst>
              <a:ext uri="{FF2B5EF4-FFF2-40B4-BE49-F238E27FC236}">
                <a16:creationId xmlns:a16="http://schemas.microsoft.com/office/drawing/2014/main" id="{EDB1D707-1637-5BDC-A8C6-EDA92E448260}"/>
              </a:ext>
            </a:extLst>
          </p:cNvPr>
          <p:cNvSpPr>
            <a:spLocks noChangeArrowheads="1"/>
          </p:cNvSpPr>
          <p:nvPr/>
        </p:nvSpPr>
        <p:spPr bwMode="auto">
          <a:xfrm>
            <a:off x="149181" y="28944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03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09290" cy="9986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Developers are discouraged from software clustering due to current all-or-nothing approach.</a:t>
            </a:r>
          </a:p>
        </p:txBody>
      </p:sp>
      <p:sp>
        <p:nvSpPr>
          <p:cNvPr id="134" name="Google Shape;134;p4"/>
          <p:cNvSpPr txBox="1">
            <a:spLocks noGrp="1"/>
          </p:cNvSpPr>
          <p:nvPr>
            <p:ph type="body" idx="4"/>
          </p:nvPr>
        </p:nvSpPr>
        <p:spPr>
          <a:xfrm>
            <a:off x="171301" y="2872281"/>
            <a:ext cx="8179554" cy="24986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Lack of identification of strengths and weaknesses of different approaches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No concrete plan for developers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Difficult replicability of current research framework</a:t>
            </a:r>
          </a:p>
        </p:txBody>
      </p:sp>
      <p:sp>
        <p:nvSpPr>
          <p:cNvPr id="3" name="Google Shape;133;p4">
            <a:extLst>
              <a:ext uri="{FF2B5EF4-FFF2-40B4-BE49-F238E27FC236}">
                <a16:creationId xmlns:a16="http://schemas.microsoft.com/office/drawing/2014/main" id="{3225606F-E115-74C4-99D6-33F23110BEB4}"/>
              </a:ext>
            </a:extLst>
          </p:cNvPr>
          <p:cNvSpPr txBox="1">
            <a:spLocks/>
          </p:cNvSpPr>
          <p:nvPr/>
        </p:nvSpPr>
        <p:spPr>
          <a:xfrm>
            <a:off x="306060" y="2204927"/>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Gap</a:t>
            </a:r>
          </a:p>
        </p:txBody>
      </p:sp>
    </p:spTree>
    <p:extLst>
      <p:ext uri="{BB962C8B-B14F-4D97-AF65-F5344CB8AC3E}">
        <p14:creationId xmlns:p14="http://schemas.microsoft.com/office/powerpoint/2010/main" val="128242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Existing literature mainly focuses on “what” is Software Clustering.</a:t>
            </a:r>
          </a:p>
        </p:txBody>
      </p:sp>
      <p:sp>
        <p:nvSpPr>
          <p:cNvPr id="136" name="Google Shape;136;p4"/>
          <p:cNvSpPr txBox="1">
            <a:spLocks noGrp="1"/>
          </p:cNvSpPr>
          <p:nvPr>
            <p:ph type="body" idx="6"/>
          </p:nvPr>
        </p:nvSpPr>
        <p:spPr>
          <a:xfrm>
            <a:off x="380704" y="2824940"/>
            <a:ext cx="7451725" cy="27827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pPr>
            <a:r>
              <a:rPr lang="en-MY" dirty="0"/>
              <a:t>There is a lack of “how” to use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endParaRPr lang="en-MY" dirty="0"/>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to best use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to incorporate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long will it take to carry out Software Clustering?</a:t>
            </a:r>
            <a:endParaRPr dirty="0"/>
          </a:p>
        </p:txBody>
      </p:sp>
      <p:sp>
        <p:nvSpPr>
          <p:cNvPr id="4" name="Google Shape;133;p4">
            <a:extLst>
              <a:ext uri="{FF2B5EF4-FFF2-40B4-BE49-F238E27FC236}">
                <a16:creationId xmlns:a16="http://schemas.microsoft.com/office/drawing/2014/main" id="{55857DA8-EAC0-7DF2-3844-D4CB4D1FB293}"/>
              </a:ext>
            </a:extLst>
          </p:cNvPr>
          <p:cNvSpPr txBox="1">
            <a:spLocks/>
          </p:cNvSpPr>
          <p:nvPr/>
        </p:nvSpPr>
        <p:spPr>
          <a:xfrm>
            <a:off x="306059" y="165173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Gap</a:t>
            </a:r>
          </a:p>
        </p:txBody>
      </p:sp>
    </p:spTree>
    <p:extLst>
      <p:ext uri="{BB962C8B-B14F-4D97-AF65-F5344CB8AC3E}">
        <p14:creationId xmlns:p14="http://schemas.microsoft.com/office/powerpoint/2010/main" val="9571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166136" cy="736956"/>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Trial and error is the current approach to select a suitable algorithm leading to suboptimal results.</a:t>
            </a:r>
          </a:p>
          <a:p>
            <a:pPr marL="0" lvl="0" indent="0" algn="l" rtl="0">
              <a:lnSpc>
                <a:spcPct val="90000"/>
              </a:lnSpc>
              <a:spcBef>
                <a:spcPts val="0"/>
              </a:spcBef>
              <a:spcAft>
                <a:spcPts val="0"/>
              </a:spcAft>
              <a:buClr>
                <a:schemeClr val="dk1"/>
              </a:buClr>
              <a:buSzPts val="4200"/>
              <a:buNone/>
            </a:pPr>
            <a:endParaRPr lang="en-MY" dirty="0"/>
          </a:p>
        </p:txBody>
      </p:sp>
      <p:sp>
        <p:nvSpPr>
          <p:cNvPr id="134" name="Google Shape;134;p4"/>
          <p:cNvSpPr txBox="1">
            <a:spLocks noGrp="1"/>
          </p:cNvSpPr>
          <p:nvPr>
            <p:ph type="body" idx="4"/>
          </p:nvPr>
        </p:nvSpPr>
        <p:spPr>
          <a:xfrm>
            <a:off x="306060" y="3059555"/>
            <a:ext cx="7451725" cy="6391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“As a developer, I would like to use a clustering algorithm, but which should I use?”</a:t>
            </a:r>
            <a:endParaRPr dirty="0"/>
          </a:p>
        </p:txBody>
      </p:sp>
      <p:sp>
        <p:nvSpPr>
          <p:cNvPr id="135" name="Google Shape;135;p4"/>
          <p:cNvSpPr txBox="1">
            <a:spLocks noGrp="1"/>
          </p:cNvSpPr>
          <p:nvPr>
            <p:ph type="body" idx="5"/>
          </p:nvPr>
        </p:nvSpPr>
        <p:spPr>
          <a:xfrm>
            <a:off x="306059" y="4475068"/>
            <a:ext cx="8697981" cy="401647"/>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RQ1: How can we identify the strengths and weaknesses of clustering algorithms? </a:t>
            </a:r>
          </a:p>
          <a:p>
            <a:pPr marL="0" lvl="0" indent="0" algn="l" rtl="0">
              <a:lnSpc>
                <a:spcPct val="90000"/>
              </a:lnSpc>
              <a:spcBef>
                <a:spcPts val="0"/>
              </a:spcBef>
              <a:spcAft>
                <a:spcPts val="0"/>
              </a:spcAft>
              <a:buClr>
                <a:schemeClr val="dk1"/>
              </a:buClr>
              <a:buSzPts val="2000"/>
              <a:buNone/>
            </a:pPr>
            <a:endParaRPr dirty="0"/>
          </a:p>
        </p:txBody>
      </p:sp>
      <p:sp>
        <p:nvSpPr>
          <p:cNvPr id="2" name="Google Shape;135;p4">
            <a:extLst>
              <a:ext uri="{FF2B5EF4-FFF2-40B4-BE49-F238E27FC236}">
                <a16:creationId xmlns:a16="http://schemas.microsoft.com/office/drawing/2014/main" id="{F2DB743A-250D-AA83-876E-2CC5D87FFC40}"/>
              </a:ext>
            </a:extLst>
          </p:cNvPr>
          <p:cNvSpPr txBox="1">
            <a:spLocks/>
          </p:cNvSpPr>
          <p:nvPr/>
        </p:nvSpPr>
        <p:spPr>
          <a:xfrm>
            <a:off x="306059" y="5036789"/>
            <a:ext cx="7451725"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RQ2: How can we select the most suitable clustering technique?</a:t>
            </a:r>
          </a:p>
          <a:p>
            <a:pPr marL="0" indent="0">
              <a:spcBef>
                <a:spcPts val="0"/>
              </a:spcBef>
            </a:pPr>
            <a:endParaRPr lang="en-US" dirty="0"/>
          </a:p>
        </p:txBody>
      </p:sp>
      <p:sp>
        <p:nvSpPr>
          <p:cNvPr id="4" name="Google Shape;133;p4">
            <a:extLst>
              <a:ext uri="{FF2B5EF4-FFF2-40B4-BE49-F238E27FC236}">
                <a16:creationId xmlns:a16="http://schemas.microsoft.com/office/drawing/2014/main" id="{78E40027-1665-06D6-0B0F-34B7C52F99CD}"/>
              </a:ext>
            </a:extLst>
          </p:cNvPr>
          <p:cNvSpPr txBox="1">
            <a:spLocks/>
          </p:cNvSpPr>
          <p:nvPr/>
        </p:nvSpPr>
        <p:spPr>
          <a:xfrm>
            <a:off x="306060" y="2204927"/>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Problem Statements &amp; Research Question</a:t>
            </a:r>
          </a:p>
        </p:txBody>
      </p:sp>
    </p:spTree>
    <p:extLst>
      <p:ext uri="{BB962C8B-B14F-4D97-AF65-F5344CB8AC3E}">
        <p14:creationId xmlns:p14="http://schemas.microsoft.com/office/powerpoint/2010/main" val="128495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16613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 reluctance to undertake refactoring due to uncertainty.</a:t>
            </a:r>
          </a:p>
        </p:txBody>
      </p:sp>
      <p:sp>
        <p:nvSpPr>
          <p:cNvPr id="134" name="Google Shape;134;p4"/>
          <p:cNvSpPr txBox="1">
            <a:spLocks noGrp="1"/>
          </p:cNvSpPr>
          <p:nvPr>
            <p:ph type="body" idx="4"/>
          </p:nvPr>
        </p:nvSpPr>
        <p:spPr>
          <a:xfrm>
            <a:off x="306060" y="3059555"/>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“How much time do I need to implement the recommended refactoring results?”</a:t>
            </a:r>
            <a:endParaRPr dirty="0"/>
          </a:p>
        </p:txBody>
      </p:sp>
      <p:sp>
        <p:nvSpPr>
          <p:cNvPr id="135" name="Google Shape;135;p4"/>
          <p:cNvSpPr txBox="1">
            <a:spLocks noGrp="1"/>
          </p:cNvSpPr>
          <p:nvPr>
            <p:ph type="body" idx="5"/>
          </p:nvPr>
        </p:nvSpPr>
        <p:spPr>
          <a:xfrm>
            <a:off x="306059" y="4387338"/>
            <a:ext cx="7451725" cy="401647"/>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RQ3: How reliable are our refactoring effort estimates? </a:t>
            </a:r>
          </a:p>
          <a:p>
            <a:pPr marL="0" lvl="0" indent="0" algn="l" rtl="0">
              <a:lnSpc>
                <a:spcPct val="90000"/>
              </a:lnSpc>
              <a:spcBef>
                <a:spcPts val="0"/>
              </a:spcBef>
              <a:spcAft>
                <a:spcPts val="0"/>
              </a:spcAft>
              <a:buClr>
                <a:schemeClr val="dk1"/>
              </a:buClr>
              <a:buSzPts val="2000"/>
              <a:buNone/>
            </a:pPr>
            <a:endParaRPr dirty="0"/>
          </a:p>
        </p:txBody>
      </p:sp>
      <p:sp>
        <p:nvSpPr>
          <p:cNvPr id="2" name="Google Shape;135;p4">
            <a:extLst>
              <a:ext uri="{FF2B5EF4-FFF2-40B4-BE49-F238E27FC236}">
                <a16:creationId xmlns:a16="http://schemas.microsoft.com/office/drawing/2014/main" id="{F2DB743A-250D-AA83-876E-2CC5D87FFC40}"/>
              </a:ext>
            </a:extLst>
          </p:cNvPr>
          <p:cNvSpPr txBox="1">
            <a:spLocks/>
          </p:cNvSpPr>
          <p:nvPr/>
        </p:nvSpPr>
        <p:spPr>
          <a:xfrm>
            <a:off x="306058" y="5041142"/>
            <a:ext cx="7895550"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RQ4: Do developers agree with our effort estimates in a real-world setting?</a:t>
            </a:r>
          </a:p>
        </p:txBody>
      </p:sp>
      <p:sp>
        <p:nvSpPr>
          <p:cNvPr id="4" name="Google Shape;133;p4">
            <a:extLst>
              <a:ext uri="{FF2B5EF4-FFF2-40B4-BE49-F238E27FC236}">
                <a16:creationId xmlns:a16="http://schemas.microsoft.com/office/drawing/2014/main" id="{78E40027-1665-06D6-0B0F-34B7C52F99CD}"/>
              </a:ext>
            </a:extLst>
          </p:cNvPr>
          <p:cNvSpPr txBox="1">
            <a:spLocks/>
          </p:cNvSpPr>
          <p:nvPr/>
        </p:nvSpPr>
        <p:spPr>
          <a:xfrm>
            <a:off x="306058" y="165976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Problem Statements &amp; Research Question</a:t>
            </a:r>
          </a:p>
        </p:txBody>
      </p:sp>
    </p:spTree>
    <p:extLst>
      <p:ext uri="{BB962C8B-B14F-4D97-AF65-F5344CB8AC3E}">
        <p14:creationId xmlns:p14="http://schemas.microsoft.com/office/powerpoint/2010/main" val="265287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8"/>
            <a:ext cx="7452026" cy="12780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2 new approaches are introduced to bridge the current gaps.</a:t>
            </a:r>
          </a:p>
        </p:txBody>
      </p:sp>
      <p:sp>
        <p:nvSpPr>
          <p:cNvPr id="133" name="Google Shape;133;p4"/>
          <p:cNvSpPr txBox="1">
            <a:spLocks noGrp="1"/>
          </p:cNvSpPr>
          <p:nvPr>
            <p:ph type="body" idx="3"/>
          </p:nvPr>
        </p:nvSpPr>
        <p:spPr>
          <a:xfrm>
            <a:off x="300211" y="2588209"/>
            <a:ext cx="8087442"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E-SC4R (Explaining Software Clustering for </a:t>
            </a:r>
            <a:r>
              <a:rPr lang="en-MY" dirty="0" err="1"/>
              <a:t>Remodularisation</a:t>
            </a:r>
            <a:r>
              <a:rPr lang="en-MY" dirty="0"/>
              <a:t>)</a:t>
            </a:r>
            <a:endParaRPr dirty="0"/>
          </a:p>
        </p:txBody>
      </p:sp>
      <p:sp>
        <p:nvSpPr>
          <p:cNvPr id="134" name="Google Shape;134;p4"/>
          <p:cNvSpPr txBox="1">
            <a:spLocks noGrp="1"/>
          </p:cNvSpPr>
          <p:nvPr>
            <p:ph type="body" idx="4"/>
          </p:nvPr>
        </p:nvSpPr>
        <p:spPr>
          <a:xfrm>
            <a:off x="300211" y="2926892"/>
            <a:ext cx="7457574" cy="172943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Obtain the most suitable algorithm for a given software system.</a:t>
            </a:r>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Addressing RQ1, RQ2</a:t>
            </a:r>
            <a:endParaRPr sz="1800"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REARRANGE (An Effort Estimation Approach for Software Clustering-based </a:t>
            </a:r>
            <a:r>
              <a:rPr lang="en-MY" dirty="0" err="1"/>
              <a:t>Remodularisation</a:t>
            </a:r>
            <a:r>
              <a:rPr lang="en-MY" dirty="0"/>
              <a:t>)</a:t>
            </a:r>
            <a:endParaRPr dirty="0"/>
          </a:p>
        </p:txBody>
      </p:sp>
      <p:sp>
        <p:nvSpPr>
          <p:cNvPr id="136" name="Google Shape;136;p4"/>
          <p:cNvSpPr txBox="1">
            <a:spLocks noGrp="1"/>
          </p:cNvSpPr>
          <p:nvPr>
            <p:ph type="body" idx="6"/>
          </p:nvPr>
        </p:nvSpPr>
        <p:spPr>
          <a:xfrm>
            <a:off x="306361" y="4836821"/>
            <a:ext cx="7451725" cy="172943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Estimate effort in person-hours needed for proposed refactoring.</a:t>
            </a:r>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Addressing RQ3, RQ4</a:t>
            </a:r>
            <a:endParaRPr sz="1800" dirty="0"/>
          </a:p>
        </p:txBody>
      </p:sp>
      <p:sp>
        <p:nvSpPr>
          <p:cNvPr id="2" name="Google Shape;133;p4">
            <a:extLst>
              <a:ext uri="{FF2B5EF4-FFF2-40B4-BE49-F238E27FC236}">
                <a16:creationId xmlns:a16="http://schemas.microsoft.com/office/drawing/2014/main" id="{3CBDD597-849B-D99B-D3A2-666AC1B1A564}"/>
              </a:ext>
            </a:extLst>
          </p:cNvPr>
          <p:cNvSpPr txBox="1">
            <a:spLocks/>
          </p:cNvSpPr>
          <p:nvPr/>
        </p:nvSpPr>
        <p:spPr>
          <a:xfrm>
            <a:off x="306060" y="16590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7283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We aim to identify relationships between software characteristics and clustering algorithms.</a:t>
            </a:r>
          </a:p>
        </p:txBody>
      </p:sp>
      <p:sp>
        <p:nvSpPr>
          <p:cNvPr id="136" name="Google Shape;136;p4"/>
          <p:cNvSpPr txBox="1">
            <a:spLocks noGrp="1"/>
          </p:cNvSpPr>
          <p:nvPr>
            <p:ph type="body" idx="6"/>
          </p:nvPr>
        </p:nvSpPr>
        <p:spPr>
          <a:xfrm>
            <a:off x="388401" y="5328733"/>
            <a:ext cx="9035517" cy="736956"/>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Helps developers utilise the most suitable clustering algorithm for their project.</a:t>
            </a:r>
            <a:endParaRPr dirty="0"/>
          </a:p>
        </p:txBody>
      </p:sp>
      <p:graphicFrame>
        <p:nvGraphicFramePr>
          <p:cNvPr id="2" name="Table 2">
            <a:extLst>
              <a:ext uri="{FF2B5EF4-FFF2-40B4-BE49-F238E27FC236}">
                <a16:creationId xmlns:a16="http://schemas.microsoft.com/office/drawing/2014/main" id="{EDF76EE8-8362-E29E-BBD1-B08C5891D2EC}"/>
              </a:ext>
            </a:extLst>
          </p:cNvPr>
          <p:cNvGraphicFramePr>
            <a:graphicFrameLocks noGrp="1"/>
          </p:cNvGraphicFramePr>
          <p:nvPr>
            <p:extLst>
              <p:ext uri="{D42A27DB-BD31-4B8C-83A1-F6EECF244321}">
                <p14:modId xmlns:p14="http://schemas.microsoft.com/office/powerpoint/2010/main" val="756736203"/>
              </p:ext>
            </p:extLst>
          </p:nvPr>
        </p:nvGraphicFramePr>
        <p:xfrm>
          <a:off x="388401" y="2862745"/>
          <a:ext cx="7908146" cy="2295724"/>
        </p:xfrm>
        <a:graphic>
          <a:graphicData uri="http://schemas.openxmlformats.org/drawingml/2006/table">
            <a:tbl>
              <a:tblPr firstRow="1" bandRow="1">
                <a:tableStyleId>{5C22544A-7EE6-4342-B048-85BDC9FD1C3A}</a:tableStyleId>
              </a:tblPr>
              <a:tblGrid>
                <a:gridCol w="3954073">
                  <a:extLst>
                    <a:ext uri="{9D8B030D-6E8A-4147-A177-3AD203B41FA5}">
                      <a16:colId xmlns:a16="http://schemas.microsoft.com/office/drawing/2014/main" val="704141870"/>
                    </a:ext>
                  </a:extLst>
                </a:gridCol>
                <a:gridCol w="3954073">
                  <a:extLst>
                    <a:ext uri="{9D8B030D-6E8A-4147-A177-3AD203B41FA5}">
                      <a16:colId xmlns:a16="http://schemas.microsoft.com/office/drawing/2014/main" val="3184725530"/>
                    </a:ext>
                  </a:extLst>
                </a:gridCol>
              </a:tblGrid>
              <a:tr h="495680">
                <a:tc>
                  <a:txBody>
                    <a:bodyPr/>
                    <a:lstStyle/>
                    <a:p>
                      <a:pPr algn="ctr"/>
                      <a:r>
                        <a:rPr lang="en-MY" sz="2000" dirty="0"/>
                        <a:t>Project Type</a:t>
                      </a:r>
                    </a:p>
                  </a:txBody>
                  <a:tcPr/>
                </a:tc>
                <a:tc>
                  <a:txBody>
                    <a:bodyPr/>
                    <a:lstStyle/>
                    <a:p>
                      <a:pPr algn="ctr"/>
                      <a:r>
                        <a:rPr lang="en-MY" sz="2000" dirty="0"/>
                        <a:t>Suitable Algorithm</a:t>
                      </a:r>
                    </a:p>
                  </a:txBody>
                  <a:tcPr/>
                </a:tc>
                <a:extLst>
                  <a:ext uri="{0D108BD9-81ED-4DB2-BD59-A6C34878D82A}">
                    <a16:rowId xmlns:a16="http://schemas.microsoft.com/office/drawing/2014/main" val="1609150829"/>
                  </a:ext>
                </a:extLst>
              </a:tr>
              <a:tr h="900022">
                <a:tc>
                  <a:txBody>
                    <a:bodyPr/>
                    <a:lstStyle/>
                    <a:p>
                      <a:pPr algn="ctr"/>
                      <a:r>
                        <a:rPr lang="en-MY" sz="2000" dirty="0"/>
                        <a:t>Small Projects with LOC &lt; 5000, WMC &lt; 10</a:t>
                      </a:r>
                    </a:p>
                  </a:txBody>
                  <a:tcPr/>
                </a:tc>
                <a:tc>
                  <a:txBody>
                    <a:bodyPr/>
                    <a:lstStyle/>
                    <a:p>
                      <a:pPr algn="ctr"/>
                      <a:r>
                        <a:rPr lang="en-MY" sz="2000" dirty="0"/>
                        <a:t>Bunch</a:t>
                      </a:r>
                    </a:p>
                  </a:txBody>
                  <a:tcPr>
                    <a:solidFill>
                      <a:schemeClr val="accent6"/>
                    </a:solidFill>
                  </a:tcPr>
                </a:tc>
                <a:extLst>
                  <a:ext uri="{0D108BD9-81ED-4DB2-BD59-A6C34878D82A}">
                    <a16:rowId xmlns:a16="http://schemas.microsoft.com/office/drawing/2014/main" val="2576098786"/>
                  </a:ext>
                </a:extLst>
              </a:tr>
              <a:tr h="900022">
                <a:tc>
                  <a:txBody>
                    <a:bodyPr/>
                    <a:lstStyle/>
                    <a:p>
                      <a:pPr algn="ctr"/>
                      <a:r>
                        <a:rPr lang="en-MY" sz="2000" dirty="0"/>
                        <a:t>Projects with large number of methods &gt; 300</a:t>
                      </a:r>
                    </a:p>
                  </a:txBody>
                  <a:tcPr/>
                </a:tc>
                <a:tc>
                  <a:txBody>
                    <a:bodyPr/>
                    <a:lstStyle/>
                    <a:p>
                      <a:pPr algn="ctr"/>
                      <a:r>
                        <a:rPr lang="en-MY" sz="2000" dirty="0"/>
                        <a:t>Agglomerative Hierarchical Clustering</a:t>
                      </a:r>
                    </a:p>
                  </a:txBody>
                  <a:tcPr>
                    <a:solidFill>
                      <a:schemeClr val="accent6"/>
                    </a:solidFill>
                  </a:tcPr>
                </a:tc>
                <a:extLst>
                  <a:ext uri="{0D108BD9-81ED-4DB2-BD59-A6C34878D82A}">
                    <a16:rowId xmlns:a16="http://schemas.microsoft.com/office/drawing/2014/main" val="592932088"/>
                  </a:ext>
                </a:extLst>
              </a:tr>
            </a:tbl>
          </a:graphicData>
        </a:graphic>
      </p:graphicFrame>
      <p:sp>
        <p:nvSpPr>
          <p:cNvPr id="11" name="Google Shape;133;p4">
            <a:extLst>
              <a:ext uri="{FF2B5EF4-FFF2-40B4-BE49-F238E27FC236}">
                <a16:creationId xmlns:a16="http://schemas.microsoft.com/office/drawing/2014/main" id="{67F94A8B-7697-936F-1A4F-0D91CCC7BED4}"/>
              </a:ext>
            </a:extLst>
          </p:cNvPr>
          <p:cNvSpPr txBox="1">
            <a:spLocks/>
          </p:cNvSpPr>
          <p:nvPr/>
        </p:nvSpPr>
        <p:spPr>
          <a:xfrm>
            <a:off x="306059" y="21162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405691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15391" y="149028"/>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Illustrative complexity of Bunch software clustering algorithm.</a:t>
            </a:r>
          </a:p>
        </p:txBody>
      </p:sp>
      <p:pic>
        <p:nvPicPr>
          <p:cNvPr id="6146" name="Picture 2">
            <a:extLst>
              <a:ext uri="{FF2B5EF4-FFF2-40B4-BE49-F238E27FC236}">
                <a16:creationId xmlns:a16="http://schemas.microsoft.com/office/drawing/2014/main" id="{B8475F32-3D0B-420F-589B-4010A433E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58" y="1847461"/>
            <a:ext cx="6856369" cy="49778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C5288A72-62BC-152D-EFE4-9CEA75E2BF77}"/>
              </a:ext>
            </a:extLst>
          </p:cNvPr>
          <p:cNvSpPr txBox="1">
            <a:spLocks/>
          </p:cNvSpPr>
          <p:nvPr/>
        </p:nvSpPr>
        <p:spPr>
          <a:xfrm>
            <a:off x="315391" y="144581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2551644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We aim to train a machine learning model to predict refactoring time.</a:t>
            </a:r>
          </a:p>
        </p:txBody>
      </p:sp>
      <p:sp>
        <p:nvSpPr>
          <p:cNvPr id="136" name="Google Shape;136;p4"/>
          <p:cNvSpPr txBox="1">
            <a:spLocks noGrp="1"/>
          </p:cNvSpPr>
          <p:nvPr>
            <p:ph type="body" idx="6"/>
          </p:nvPr>
        </p:nvSpPr>
        <p:spPr>
          <a:xfrm>
            <a:off x="225350" y="5384717"/>
            <a:ext cx="8596798" cy="736956"/>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Helps developers estimate resources needed for refactoring tasks.</a:t>
            </a:r>
            <a:endParaRPr dirty="0"/>
          </a:p>
        </p:txBody>
      </p:sp>
      <p:pic>
        <p:nvPicPr>
          <p:cNvPr id="6" name="Picture 5">
            <a:extLst>
              <a:ext uri="{FF2B5EF4-FFF2-40B4-BE49-F238E27FC236}">
                <a16:creationId xmlns:a16="http://schemas.microsoft.com/office/drawing/2014/main" id="{A12CEF25-0143-59EA-5B5F-EBE4A0355F82}"/>
              </a:ext>
            </a:extLst>
          </p:cNvPr>
          <p:cNvPicPr>
            <a:picLocks noChangeAspect="1"/>
          </p:cNvPicPr>
          <p:nvPr/>
        </p:nvPicPr>
        <p:blipFill>
          <a:blip r:embed="rId3"/>
          <a:stretch>
            <a:fillRect/>
          </a:stretch>
        </p:blipFill>
        <p:spPr>
          <a:xfrm>
            <a:off x="225350" y="2692456"/>
            <a:ext cx="8596798" cy="2555042"/>
          </a:xfrm>
          <a:prstGeom prst="rect">
            <a:avLst/>
          </a:prstGeom>
        </p:spPr>
      </p:pic>
      <p:sp>
        <p:nvSpPr>
          <p:cNvPr id="11" name="Google Shape;133;p4">
            <a:extLst>
              <a:ext uri="{FF2B5EF4-FFF2-40B4-BE49-F238E27FC236}">
                <a16:creationId xmlns:a16="http://schemas.microsoft.com/office/drawing/2014/main" id="{51965E77-664B-E365-569E-B4DC03501FA6}"/>
              </a:ext>
            </a:extLst>
          </p:cNvPr>
          <p:cNvSpPr txBox="1">
            <a:spLocks/>
          </p:cNvSpPr>
          <p:nvPr/>
        </p:nvSpPr>
        <p:spPr>
          <a:xfrm>
            <a:off x="306060" y="16590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131659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5A84-638E-2527-72FD-BE85FCAC9577}"/>
              </a:ext>
            </a:extLst>
          </p:cNvPr>
          <p:cNvSpPr>
            <a:spLocks noGrp="1"/>
          </p:cNvSpPr>
          <p:nvPr>
            <p:ph type="body" idx="2"/>
          </p:nvPr>
        </p:nvSpPr>
        <p:spPr>
          <a:xfrm>
            <a:off x="361478" y="197000"/>
            <a:ext cx="7452026" cy="736956"/>
          </a:xfrm>
        </p:spPr>
        <p:txBody>
          <a:bodyPr/>
          <a:lstStyle/>
          <a:p>
            <a:r>
              <a:rPr lang="en-MY" dirty="0"/>
              <a:t>Agenda</a:t>
            </a:r>
          </a:p>
        </p:txBody>
      </p:sp>
      <p:sp>
        <p:nvSpPr>
          <p:cNvPr id="5" name="Text Placeholder 4">
            <a:extLst>
              <a:ext uri="{FF2B5EF4-FFF2-40B4-BE49-F238E27FC236}">
                <a16:creationId xmlns:a16="http://schemas.microsoft.com/office/drawing/2014/main" id="{BC7BEDAD-44A2-6612-506A-1C85FC98C9D8}"/>
              </a:ext>
            </a:extLst>
          </p:cNvPr>
          <p:cNvSpPr>
            <a:spLocks noGrp="1"/>
          </p:cNvSpPr>
          <p:nvPr>
            <p:ph type="body" idx="4"/>
          </p:nvPr>
        </p:nvSpPr>
        <p:spPr>
          <a:xfrm>
            <a:off x="294662" y="1118627"/>
            <a:ext cx="7451725" cy="5300645"/>
          </a:xfrm>
        </p:spPr>
        <p:txBody>
          <a:bodyPr/>
          <a:lstStyle/>
          <a:p>
            <a:pPr marL="685800" indent="-457200">
              <a:buAutoNum type="arabicPeriod"/>
            </a:pPr>
            <a:r>
              <a:rPr lang="en-MY" dirty="0"/>
              <a:t>Introduction</a:t>
            </a:r>
          </a:p>
          <a:p>
            <a:pPr marL="685800" indent="-457200">
              <a:buAutoNum type="arabicPeriod"/>
            </a:pPr>
            <a:r>
              <a:rPr lang="en-MY" dirty="0"/>
              <a:t>Literature Review</a:t>
            </a:r>
          </a:p>
          <a:p>
            <a:pPr marL="685800" indent="-457200">
              <a:buAutoNum type="arabicPeriod"/>
            </a:pPr>
            <a:r>
              <a:rPr lang="en-MY" dirty="0"/>
              <a:t>Research Gap</a:t>
            </a:r>
          </a:p>
          <a:p>
            <a:pPr marL="685800" indent="-457200">
              <a:buAutoNum type="arabicPeriod"/>
            </a:pPr>
            <a:r>
              <a:rPr lang="en-MY" dirty="0"/>
              <a:t>Problem Statements &amp; Research Question</a:t>
            </a:r>
          </a:p>
          <a:p>
            <a:pPr marL="685800" indent="-457200">
              <a:buAutoNum type="arabicPeriod"/>
            </a:pPr>
            <a:r>
              <a:rPr lang="en-MY" dirty="0"/>
              <a:t>Research Objectives</a:t>
            </a:r>
          </a:p>
          <a:p>
            <a:pPr marL="685800" indent="-457200">
              <a:buAutoNum type="arabicPeriod"/>
            </a:pPr>
            <a:r>
              <a:rPr lang="en-MY" dirty="0"/>
              <a:t>E-SC4R Methodology &amp; Results</a:t>
            </a:r>
          </a:p>
          <a:p>
            <a:pPr marL="685800" indent="-457200">
              <a:buAutoNum type="arabicPeriod"/>
            </a:pPr>
            <a:r>
              <a:rPr lang="en-MY" dirty="0"/>
              <a:t>REARRANGE Methodology &amp; Results</a:t>
            </a:r>
          </a:p>
          <a:p>
            <a:pPr marL="685800" indent="-457200">
              <a:buAutoNum type="arabicPeriod"/>
            </a:pPr>
            <a:r>
              <a:rPr lang="en-MY" dirty="0"/>
              <a:t>End-to-end Tool (E2E Tool)</a:t>
            </a:r>
          </a:p>
          <a:p>
            <a:pPr marL="685800" indent="-457200">
              <a:buAutoNum type="arabicPeriod"/>
            </a:pPr>
            <a:r>
              <a:rPr lang="en-MY" dirty="0"/>
              <a:t>Publications</a:t>
            </a:r>
          </a:p>
          <a:p>
            <a:pPr marL="685800" indent="-457200">
              <a:buAutoNum type="arabicPeriod"/>
            </a:pPr>
            <a:r>
              <a:rPr lang="en-MY" dirty="0" err="1"/>
              <a:t>QnA</a:t>
            </a:r>
            <a:endParaRPr lang="en-MY" dirty="0"/>
          </a:p>
          <a:p>
            <a:pPr marL="685800" indent="-457200"/>
            <a:endParaRPr lang="en-MY" sz="1000" dirty="0">
              <a:latin typeface="+mn-lt"/>
            </a:endParaRPr>
          </a:p>
        </p:txBody>
      </p:sp>
    </p:spTree>
    <p:extLst>
      <p:ext uri="{BB962C8B-B14F-4D97-AF65-F5344CB8AC3E}">
        <p14:creationId xmlns:p14="http://schemas.microsoft.com/office/powerpoint/2010/main" val="218887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914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Bridging the gap between software clustering research and real-world application.</a:t>
            </a:r>
          </a:p>
        </p:txBody>
      </p:sp>
      <p:sp>
        <p:nvSpPr>
          <p:cNvPr id="134" name="Google Shape;134;p4"/>
          <p:cNvSpPr txBox="1">
            <a:spLocks noGrp="1"/>
          </p:cNvSpPr>
          <p:nvPr>
            <p:ph type="body" idx="4"/>
          </p:nvPr>
        </p:nvSpPr>
        <p:spPr>
          <a:xfrm>
            <a:off x="306059" y="3429000"/>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b="1" dirty="0"/>
              <a:t>Simplify</a:t>
            </a:r>
            <a:r>
              <a:rPr lang="en-MY" dirty="0"/>
              <a:t> the refactoring process.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dirty="0"/>
              <a:t>Make software clustering more </a:t>
            </a:r>
            <a:r>
              <a:rPr lang="en-MY" b="1" dirty="0"/>
              <a:t>accessible</a:t>
            </a:r>
            <a:r>
              <a:rPr lang="en-MY" dirty="0"/>
              <a:t> to developers.</a:t>
            </a:r>
            <a:endParaRPr dirty="0"/>
          </a:p>
        </p:txBody>
      </p:sp>
      <p:sp>
        <p:nvSpPr>
          <p:cNvPr id="2" name="Google Shape;133;p4">
            <a:extLst>
              <a:ext uri="{FF2B5EF4-FFF2-40B4-BE49-F238E27FC236}">
                <a16:creationId xmlns:a16="http://schemas.microsoft.com/office/drawing/2014/main" id="{F4E04D6E-E6F7-9464-1569-020AEC7F72FC}"/>
              </a:ext>
            </a:extLst>
          </p:cNvPr>
          <p:cNvSpPr txBox="1">
            <a:spLocks/>
          </p:cNvSpPr>
          <p:nvPr/>
        </p:nvSpPr>
        <p:spPr>
          <a:xfrm>
            <a:off x="371373" y="226660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385610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recommends the most suitable clustering algorithm.</a:t>
            </a:r>
          </a:p>
        </p:txBody>
      </p:sp>
      <p:sp>
        <p:nvSpPr>
          <p:cNvPr id="134" name="Google Shape;134;p4"/>
          <p:cNvSpPr txBox="1">
            <a:spLocks noGrp="1"/>
          </p:cNvSpPr>
          <p:nvPr>
            <p:ph type="body" idx="4"/>
          </p:nvPr>
        </p:nvSpPr>
        <p:spPr>
          <a:xfrm>
            <a:off x="318647" y="2229720"/>
            <a:ext cx="8113020"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a:t>
            </a:r>
            <a:r>
              <a:rPr lang="en-MY" b="1" dirty="0"/>
              <a:t>Tall</a:t>
            </a:r>
            <a:r>
              <a:rPr lang="en-MY" dirty="0"/>
              <a:t> students (characteristics) performs well in basketball.</a:t>
            </a:r>
          </a:p>
          <a:p>
            <a:pPr marL="0" lvl="0" indent="0" algn="l" rtl="0">
              <a:lnSpc>
                <a:spcPct val="90000"/>
              </a:lnSpc>
              <a:spcBef>
                <a:spcPts val="0"/>
              </a:spcBef>
              <a:spcAft>
                <a:spcPts val="0"/>
              </a:spcAft>
              <a:buClr>
                <a:schemeClr val="dk1"/>
              </a:buClr>
              <a:buSzPts val="2000"/>
              <a:buNone/>
            </a:pPr>
            <a:r>
              <a:rPr lang="en-MY" b="1" dirty="0"/>
              <a:t>Basketball is recommended</a:t>
            </a:r>
            <a:r>
              <a:rPr lang="en-MY" dirty="0"/>
              <a:t>.</a:t>
            </a:r>
          </a:p>
          <a:p>
            <a:pPr marL="0" lvl="0" indent="0" algn="l" rtl="0">
              <a:lnSpc>
                <a:spcPct val="90000"/>
              </a:lnSpc>
              <a:spcBef>
                <a:spcPts val="0"/>
              </a:spcBef>
              <a:spcAft>
                <a:spcPts val="0"/>
              </a:spcAft>
              <a:buClr>
                <a:schemeClr val="dk1"/>
              </a:buClr>
              <a:buSzPts val="2000"/>
              <a:buNone/>
            </a:pPr>
            <a:endParaRPr lang="en-MY" dirty="0"/>
          </a:p>
          <a:p>
            <a:pPr marL="0" lvl="0" indent="0" algn="l" rtl="0">
              <a:lnSpc>
                <a:spcPct val="90000"/>
              </a:lnSpc>
              <a:spcBef>
                <a:spcPts val="0"/>
              </a:spcBef>
              <a:spcAft>
                <a:spcPts val="0"/>
              </a:spcAft>
              <a:buClr>
                <a:schemeClr val="dk1"/>
              </a:buClr>
              <a:buSzPts val="2000"/>
              <a:buNone/>
            </a:pPr>
            <a:r>
              <a:rPr lang="en-MY" dirty="0"/>
              <a:t>Software projects with a </a:t>
            </a:r>
            <a:r>
              <a:rPr lang="en-MY" b="1" dirty="0"/>
              <a:t>high number of LoC and methods </a:t>
            </a:r>
            <a:r>
              <a:rPr lang="en-MY" dirty="0"/>
              <a:t>(characteristics) performs well with Bunch </a:t>
            </a:r>
            <a:r>
              <a:rPr lang="en-MY" dirty="0" err="1"/>
              <a:t>HillClimbing</a:t>
            </a:r>
            <a:r>
              <a:rPr lang="en-MY" dirty="0"/>
              <a:t> </a:t>
            </a:r>
            <a:r>
              <a:rPr lang="en-MY" dirty="0" err="1"/>
              <a:t>TurboMQ</a:t>
            </a:r>
            <a:r>
              <a:rPr lang="en-MY" dirty="0"/>
              <a:t>, </a:t>
            </a:r>
            <a:r>
              <a:rPr lang="en-MY" b="1" dirty="0"/>
              <a:t>Bunch </a:t>
            </a:r>
            <a:r>
              <a:rPr lang="en-MY" b="1" dirty="0" err="1"/>
              <a:t>HillClimbing</a:t>
            </a:r>
            <a:r>
              <a:rPr lang="en-MY" b="1" dirty="0"/>
              <a:t> </a:t>
            </a:r>
            <a:r>
              <a:rPr lang="en-MY" b="1" dirty="0" err="1"/>
              <a:t>TurboMQ</a:t>
            </a:r>
            <a:r>
              <a:rPr lang="en-MY" b="1" dirty="0"/>
              <a:t> is recommended</a:t>
            </a:r>
            <a:r>
              <a:rPr lang="en-MY" dirty="0"/>
              <a:t>.</a:t>
            </a:r>
          </a:p>
          <a:p>
            <a:pPr marL="0" lvl="0" indent="0" algn="l" rtl="0">
              <a:lnSpc>
                <a:spcPct val="90000"/>
              </a:lnSpc>
              <a:spcBef>
                <a:spcPts val="0"/>
              </a:spcBef>
              <a:spcAft>
                <a:spcPts val="0"/>
              </a:spcAft>
              <a:buClr>
                <a:schemeClr val="dk1"/>
              </a:buClr>
              <a:buSzPts val="2000"/>
              <a:buNone/>
            </a:pPr>
            <a:endParaRPr lang="en-MY" dirty="0"/>
          </a:p>
        </p:txBody>
      </p:sp>
      <p:pic>
        <p:nvPicPr>
          <p:cNvPr id="19458" name="Picture 2">
            <a:extLst>
              <a:ext uri="{FF2B5EF4-FFF2-40B4-BE49-F238E27FC236}">
                <a16:creationId xmlns:a16="http://schemas.microsoft.com/office/drawing/2014/main" id="{DB97E97D-BD6A-3651-5CCC-F6CB9C286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46" y="4105345"/>
            <a:ext cx="6870254" cy="2730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194396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Framework</a:t>
            </a:r>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18434" name="Picture 2">
            <a:extLst>
              <a:ext uri="{FF2B5EF4-FFF2-40B4-BE49-F238E27FC236}">
                <a16:creationId xmlns:a16="http://schemas.microsoft.com/office/drawing/2014/main" id="{1C070AF2-ED58-9F50-5E31-EB054FD00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7" y="1894165"/>
            <a:ext cx="8708742" cy="44348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69ADFC52-E428-5BDC-18C1-7B3470975E88}"/>
              </a:ext>
            </a:extLst>
          </p:cNvPr>
          <p:cNvSpPr txBox="1">
            <a:spLocks/>
          </p:cNvSpPr>
          <p:nvPr/>
        </p:nvSpPr>
        <p:spPr>
          <a:xfrm>
            <a:off x="380705" y="106326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1078116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90959"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 generation through shared directories from preceding releases</a:t>
            </a:r>
          </a:p>
        </p:txBody>
      </p:sp>
      <p:pic>
        <p:nvPicPr>
          <p:cNvPr id="3" name="Picture 2">
            <a:extLst>
              <a:ext uri="{FF2B5EF4-FFF2-40B4-BE49-F238E27FC236}">
                <a16:creationId xmlns:a16="http://schemas.microsoft.com/office/drawing/2014/main" id="{97462BDE-9E2D-57FD-5C28-08A1AA758A1A}"/>
              </a:ext>
            </a:extLst>
          </p:cNvPr>
          <p:cNvPicPr>
            <a:picLocks noChangeAspect="1"/>
          </p:cNvPicPr>
          <p:nvPr/>
        </p:nvPicPr>
        <p:blipFill>
          <a:blip r:embed="rId3"/>
          <a:stretch>
            <a:fillRect/>
          </a:stretch>
        </p:blipFill>
        <p:spPr>
          <a:xfrm>
            <a:off x="189781" y="2397538"/>
            <a:ext cx="6443400" cy="4257623"/>
          </a:xfrm>
          <a:prstGeom prst="rect">
            <a:avLst/>
          </a:prstGeom>
        </p:spPr>
      </p:pic>
      <p:pic>
        <p:nvPicPr>
          <p:cNvPr id="2" name="Picture 4">
            <a:extLst>
              <a:ext uri="{FF2B5EF4-FFF2-40B4-BE49-F238E27FC236}">
                <a16:creationId xmlns:a16="http://schemas.microsoft.com/office/drawing/2014/main" id="{4DBEBF00-37CE-1D5E-0E6D-CC48700F6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977" y="1805061"/>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3;p4">
            <a:extLst>
              <a:ext uri="{FF2B5EF4-FFF2-40B4-BE49-F238E27FC236}">
                <a16:creationId xmlns:a16="http://schemas.microsoft.com/office/drawing/2014/main" id="{E8BA764E-9FDD-3E4C-7705-6BFC88D7610B}"/>
              </a:ext>
            </a:extLst>
          </p:cNvPr>
          <p:cNvSpPr txBox="1">
            <a:spLocks/>
          </p:cNvSpPr>
          <p:nvPr/>
        </p:nvSpPr>
        <p:spPr>
          <a:xfrm>
            <a:off x="306059" y="214359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8" name="Rectangle 7">
            <a:extLst>
              <a:ext uri="{FF2B5EF4-FFF2-40B4-BE49-F238E27FC236}">
                <a16:creationId xmlns:a16="http://schemas.microsoft.com/office/drawing/2014/main" id="{132B0138-097D-9A06-16AC-519D3FD7BFDF}"/>
              </a:ext>
            </a:extLst>
          </p:cNvPr>
          <p:cNvSpPr/>
          <p:nvPr/>
        </p:nvSpPr>
        <p:spPr>
          <a:xfrm>
            <a:off x="7327582" y="2143598"/>
            <a:ext cx="1009467" cy="488950"/>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22930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evaluates performance of clustering algorithms.</a:t>
            </a:r>
          </a:p>
        </p:txBody>
      </p:sp>
      <p:pic>
        <p:nvPicPr>
          <p:cNvPr id="16388" name="Picture 4">
            <a:extLst>
              <a:ext uri="{FF2B5EF4-FFF2-40B4-BE49-F238E27FC236}">
                <a16:creationId xmlns:a16="http://schemas.microsoft.com/office/drawing/2014/main" id="{99A1D84E-D07B-0580-C7C8-BE0F92E58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3" name="Picture 2">
            <a:extLst>
              <a:ext uri="{FF2B5EF4-FFF2-40B4-BE49-F238E27FC236}">
                <a16:creationId xmlns:a16="http://schemas.microsoft.com/office/drawing/2014/main" id="{C08F4705-E676-D4EA-0AD2-BAA665B95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712" y="2026486"/>
            <a:ext cx="3750166" cy="45052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3BF043-8689-8EAB-FA44-0EA420846CDD}"/>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90886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5997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profiles strengths and weaknesses of clustering algorithms.</a:t>
            </a:r>
          </a:p>
        </p:txBody>
      </p:sp>
      <p:pic>
        <p:nvPicPr>
          <p:cNvPr id="16388" name="Picture 4">
            <a:extLst>
              <a:ext uri="{FF2B5EF4-FFF2-40B4-BE49-F238E27FC236}">
                <a16:creationId xmlns:a16="http://schemas.microsoft.com/office/drawing/2014/main" id="{99A1D84E-D07B-0580-C7C8-BE0F92E58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C5FCC486-E286-AEFE-DFA8-C66053BE81F4}"/>
              </a:ext>
            </a:extLst>
          </p:cNvPr>
          <p:cNvGraphicFramePr>
            <a:graphicFrameLocks noGrp="1"/>
          </p:cNvGraphicFramePr>
          <p:nvPr>
            <p:extLst>
              <p:ext uri="{D42A27DB-BD31-4B8C-83A1-F6EECF244321}">
                <p14:modId xmlns:p14="http://schemas.microsoft.com/office/powerpoint/2010/main" val="708057434"/>
              </p:ext>
            </p:extLst>
          </p:nvPr>
        </p:nvGraphicFramePr>
        <p:xfrm>
          <a:off x="194093" y="2242820"/>
          <a:ext cx="6534030" cy="2372360"/>
        </p:xfrm>
        <a:graphic>
          <a:graphicData uri="http://schemas.openxmlformats.org/drawingml/2006/table">
            <a:tbl>
              <a:tblPr firstRow="1" bandRow="1">
                <a:tableStyleId>{5C22544A-7EE6-4342-B048-85BDC9FD1C3A}</a:tableStyleId>
              </a:tblPr>
              <a:tblGrid>
                <a:gridCol w="2178010">
                  <a:extLst>
                    <a:ext uri="{9D8B030D-6E8A-4147-A177-3AD203B41FA5}">
                      <a16:colId xmlns:a16="http://schemas.microsoft.com/office/drawing/2014/main" val="2710136442"/>
                    </a:ext>
                  </a:extLst>
                </a:gridCol>
                <a:gridCol w="2178010">
                  <a:extLst>
                    <a:ext uri="{9D8B030D-6E8A-4147-A177-3AD203B41FA5}">
                      <a16:colId xmlns:a16="http://schemas.microsoft.com/office/drawing/2014/main" val="4154766713"/>
                    </a:ext>
                  </a:extLst>
                </a:gridCol>
                <a:gridCol w="2178010">
                  <a:extLst>
                    <a:ext uri="{9D8B030D-6E8A-4147-A177-3AD203B41FA5}">
                      <a16:colId xmlns:a16="http://schemas.microsoft.com/office/drawing/2014/main" val="2054183491"/>
                    </a:ext>
                  </a:extLst>
                </a:gridCol>
              </a:tblGrid>
              <a:tr h="370840">
                <a:tc>
                  <a:txBody>
                    <a:bodyPr/>
                    <a:lstStyle/>
                    <a:p>
                      <a:r>
                        <a:rPr lang="en-MY" dirty="0"/>
                        <a:t>Clustering Algorithm</a:t>
                      </a:r>
                    </a:p>
                  </a:txBody>
                  <a:tcPr/>
                </a:tc>
                <a:tc>
                  <a:txBody>
                    <a:bodyPr/>
                    <a:lstStyle/>
                    <a:p>
                      <a:r>
                        <a:rPr lang="en-MY" dirty="0"/>
                        <a:t>Hyperparameters</a:t>
                      </a:r>
                    </a:p>
                  </a:txBody>
                  <a:tcPr/>
                </a:tc>
                <a:tc>
                  <a:txBody>
                    <a:bodyPr/>
                    <a:lstStyle/>
                    <a:p>
                      <a:r>
                        <a:rPr lang="en-MY" dirty="0"/>
                        <a:t>Examples</a:t>
                      </a:r>
                    </a:p>
                  </a:txBody>
                  <a:tcPr/>
                </a:tc>
                <a:extLst>
                  <a:ext uri="{0D108BD9-81ED-4DB2-BD59-A6C34878D82A}">
                    <a16:rowId xmlns:a16="http://schemas.microsoft.com/office/drawing/2014/main" val="2924881154"/>
                  </a:ext>
                </a:extLst>
              </a:tr>
              <a:tr h="370840">
                <a:tc rowSpan="3">
                  <a:txBody>
                    <a:bodyPr/>
                    <a:lstStyle/>
                    <a:p>
                      <a:r>
                        <a:rPr lang="en-MY" dirty="0"/>
                        <a:t>Agglomerative Hierarchical</a:t>
                      </a:r>
                    </a:p>
                  </a:txBody>
                  <a:tcPr>
                    <a:solidFill>
                      <a:schemeClr val="accent4">
                        <a:lumMod val="40000"/>
                        <a:lumOff val="60000"/>
                      </a:schemeClr>
                    </a:solidFill>
                  </a:tcPr>
                </a:tc>
                <a:tc>
                  <a:txBody>
                    <a:bodyPr/>
                    <a:lstStyle/>
                    <a:p>
                      <a:r>
                        <a:rPr lang="en-MY" dirty="0"/>
                        <a:t>Linkage</a:t>
                      </a:r>
                    </a:p>
                  </a:txBody>
                  <a:tcPr>
                    <a:solidFill>
                      <a:schemeClr val="accent4">
                        <a:lumMod val="40000"/>
                        <a:lumOff val="60000"/>
                      </a:schemeClr>
                    </a:solidFill>
                  </a:tcPr>
                </a:tc>
                <a:tc>
                  <a:txBody>
                    <a:bodyPr/>
                    <a:lstStyle/>
                    <a:p>
                      <a:r>
                        <a:rPr lang="en-MY" dirty="0"/>
                        <a:t>Single, Complete</a:t>
                      </a:r>
                    </a:p>
                  </a:txBody>
                  <a:tcPr>
                    <a:solidFill>
                      <a:schemeClr val="accent4">
                        <a:lumMod val="40000"/>
                        <a:lumOff val="60000"/>
                      </a:schemeClr>
                    </a:solidFill>
                  </a:tcPr>
                </a:tc>
                <a:extLst>
                  <a:ext uri="{0D108BD9-81ED-4DB2-BD59-A6C34878D82A}">
                    <a16:rowId xmlns:a16="http://schemas.microsoft.com/office/drawing/2014/main" val="1884519799"/>
                  </a:ext>
                </a:extLst>
              </a:tr>
              <a:tr h="370840">
                <a:tc vMerge="1">
                  <a:txBody>
                    <a:bodyPr/>
                    <a:lstStyle/>
                    <a:p>
                      <a:endParaRPr lang="en-MY" dirty="0"/>
                    </a:p>
                  </a:txBody>
                  <a:tcPr/>
                </a:tc>
                <a:tc>
                  <a:txBody>
                    <a:bodyPr/>
                    <a:lstStyle/>
                    <a:p>
                      <a:r>
                        <a:rPr lang="en-MY" dirty="0"/>
                        <a:t>Distance Metric</a:t>
                      </a:r>
                    </a:p>
                  </a:txBody>
                  <a:tcPr>
                    <a:solidFill>
                      <a:schemeClr val="accent4">
                        <a:lumMod val="40000"/>
                        <a:lumOff val="60000"/>
                      </a:schemeClr>
                    </a:solidFill>
                  </a:tcPr>
                </a:tc>
                <a:tc>
                  <a:txBody>
                    <a:bodyPr/>
                    <a:lstStyle/>
                    <a:p>
                      <a:r>
                        <a:rPr lang="en-MY" dirty="0"/>
                        <a:t>Euclidean, Cosine</a:t>
                      </a:r>
                    </a:p>
                  </a:txBody>
                  <a:tcPr>
                    <a:solidFill>
                      <a:schemeClr val="accent4">
                        <a:lumMod val="40000"/>
                        <a:lumOff val="60000"/>
                      </a:schemeClr>
                    </a:solidFill>
                  </a:tcPr>
                </a:tc>
                <a:extLst>
                  <a:ext uri="{0D108BD9-81ED-4DB2-BD59-A6C34878D82A}">
                    <a16:rowId xmlns:a16="http://schemas.microsoft.com/office/drawing/2014/main" val="3890316416"/>
                  </a:ext>
                </a:extLst>
              </a:tr>
              <a:tr h="370840">
                <a:tc vMerge="1">
                  <a:txBody>
                    <a:bodyPr/>
                    <a:lstStyle/>
                    <a:p>
                      <a:endParaRPr lang="en-MY" dirty="0"/>
                    </a:p>
                  </a:txBody>
                  <a:tcPr/>
                </a:tc>
                <a:tc>
                  <a:txBody>
                    <a:bodyPr/>
                    <a:lstStyle/>
                    <a:p>
                      <a:r>
                        <a:rPr lang="en-MY" dirty="0"/>
                        <a:t>Cluster Divisor</a:t>
                      </a:r>
                    </a:p>
                  </a:txBody>
                  <a:tcPr>
                    <a:solidFill>
                      <a:schemeClr val="accent4">
                        <a:lumMod val="40000"/>
                        <a:lumOff val="60000"/>
                      </a:schemeClr>
                    </a:solidFill>
                  </a:tcPr>
                </a:tc>
                <a:tc>
                  <a:txBody>
                    <a:bodyPr/>
                    <a:lstStyle/>
                    <a:p>
                      <a:r>
                        <a:rPr lang="en-MY" dirty="0"/>
                        <a:t>5,7,10</a:t>
                      </a:r>
                    </a:p>
                  </a:txBody>
                  <a:tcPr>
                    <a:solidFill>
                      <a:schemeClr val="accent4">
                        <a:lumMod val="40000"/>
                        <a:lumOff val="60000"/>
                      </a:schemeClr>
                    </a:solidFill>
                  </a:tcPr>
                </a:tc>
                <a:extLst>
                  <a:ext uri="{0D108BD9-81ED-4DB2-BD59-A6C34878D82A}">
                    <a16:rowId xmlns:a16="http://schemas.microsoft.com/office/drawing/2014/main" val="77656104"/>
                  </a:ext>
                </a:extLst>
              </a:tr>
              <a:tr h="370840">
                <a:tc rowSpan="2">
                  <a:txBody>
                    <a:bodyPr/>
                    <a:lstStyle/>
                    <a:p>
                      <a:r>
                        <a:rPr lang="en-MY" dirty="0"/>
                        <a:t>Bunch</a:t>
                      </a:r>
                    </a:p>
                  </a:txBody>
                  <a:tcPr>
                    <a:solidFill>
                      <a:schemeClr val="accent6">
                        <a:lumMod val="60000"/>
                        <a:lumOff val="40000"/>
                      </a:schemeClr>
                    </a:solidFill>
                  </a:tcPr>
                </a:tc>
                <a:tc>
                  <a:txBody>
                    <a:bodyPr/>
                    <a:lstStyle/>
                    <a:p>
                      <a:r>
                        <a:rPr lang="en-MY" dirty="0"/>
                        <a:t>Algorithm</a:t>
                      </a:r>
                    </a:p>
                  </a:txBody>
                  <a:tcPr>
                    <a:solidFill>
                      <a:schemeClr val="accent6">
                        <a:lumMod val="60000"/>
                        <a:lumOff val="40000"/>
                      </a:schemeClr>
                    </a:solidFill>
                  </a:tcPr>
                </a:tc>
                <a:tc>
                  <a:txBody>
                    <a:bodyPr/>
                    <a:lstStyle/>
                    <a:p>
                      <a:r>
                        <a:rPr lang="en-MY" dirty="0" err="1"/>
                        <a:t>HillClimbing</a:t>
                      </a:r>
                      <a:r>
                        <a:rPr lang="en-MY" dirty="0"/>
                        <a:t>, </a:t>
                      </a:r>
                      <a:r>
                        <a:rPr lang="en-MY" dirty="0" err="1"/>
                        <a:t>GeneticAlgorithm</a:t>
                      </a:r>
                      <a:endParaRPr lang="en-MY" dirty="0"/>
                    </a:p>
                  </a:txBody>
                  <a:tcPr>
                    <a:solidFill>
                      <a:schemeClr val="accent6">
                        <a:lumMod val="60000"/>
                        <a:lumOff val="40000"/>
                      </a:schemeClr>
                    </a:solidFill>
                  </a:tcPr>
                </a:tc>
                <a:extLst>
                  <a:ext uri="{0D108BD9-81ED-4DB2-BD59-A6C34878D82A}">
                    <a16:rowId xmlns:a16="http://schemas.microsoft.com/office/drawing/2014/main" val="773118651"/>
                  </a:ext>
                </a:extLst>
              </a:tr>
              <a:tr h="370840">
                <a:tc vMerge="1">
                  <a:txBody>
                    <a:bodyPr/>
                    <a:lstStyle/>
                    <a:p>
                      <a:endParaRPr lang="en-MY" dirty="0"/>
                    </a:p>
                  </a:txBody>
                  <a:tcPr/>
                </a:tc>
                <a:tc>
                  <a:txBody>
                    <a:bodyPr/>
                    <a:lstStyle/>
                    <a:p>
                      <a:r>
                        <a:rPr lang="en-MY" dirty="0"/>
                        <a:t>Calculator</a:t>
                      </a:r>
                    </a:p>
                  </a:txBody>
                  <a:tcPr>
                    <a:solidFill>
                      <a:schemeClr val="accent6">
                        <a:lumMod val="60000"/>
                        <a:lumOff val="40000"/>
                      </a:schemeClr>
                    </a:solidFill>
                  </a:tcPr>
                </a:tc>
                <a:tc>
                  <a:txBody>
                    <a:bodyPr/>
                    <a:lstStyle/>
                    <a:p>
                      <a:r>
                        <a:rPr lang="en-MY" dirty="0" err="1"/>
                        <a:t>TurboMQ</a:t>
                      </a:r>
                      <a:r>
                        <a:rPr lang="en-MY" dirty="0"/>
                        <a:t>, </a:t>
                      </a:r>
                      <a:r>
                        <a:rPr lang="en-MY" dirty="0" err="1"/>
                        <a:t>TurboMQIncr</a:t>
                      </a:r>
                      <a:endParaRPr lang="en-MY" dirty="0"/>
                    </a:p>
                  </a:txBody>
                  <a:tcPr>
                    <a:solidFill>
                      <a:schemeClr val="accent6">
                        <a:lumMod val="60000"/>
                        <a:lumOff val="40000"/>
                      </a:schemeClr>
                    </a:solidFill>
                  </a:tcPr>
                </a:tc>
                <a:extLst>
                  <a:ext uri="{0D108BD9-81ED-4DB2-BD59-A6C34878D82A}">
                    <a16:rowId xmlns:a16="http://schemas.microsoft.com/office/drawing/2014/main" val="846187806"/>
                  </a:ext>
                </a:extLst>
              </a:tr>
            </a:tbl>
          </a:graphicData>
        </a:graphic>
      </p:graphicFrame>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6" name="Rectangle 5">
            <a:extLst>
              <a:ext uri="{FF2B5EF4-FFF2-40B4-BE49-F238E27FC236}">
                <a16:creationId xmlns:a16="http://schemas.microsoft.com/office/drawing/2014/main" id="{FAA98804-801C-3B06-7855-12397711CC1B}"/>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14469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Best algorithm performance measured by lowest </a:t>
            </a:r>
            <a:r>
              <a:rPr lang="en-MY" dirty="0" err="1"/>
              <a:t>MoJoFM</a:t>
            </a:r>
            <a:r>
              <a:rPr lang="en-MY" dirty="0"/>
              <a:t>.</a:t>
            </a:r>
          </a:p>
        </p:txBody>
      </p:sp>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5" name="TextBox 4">
            <a:extLst>
              <a:ext uri="{FF2B5EF4-FFF2-40B4-BE49-F238E27FC236}">
                <a16:creationId xmlns:a16="http://schemas.microsoft.com/office/drawing/2014/main" id="{7A67AF5B-F24D-119E-6D9C-02CE9C75DE41}"/>
              </a:ext>
            </a:extLst>
          </p:cNvPr>
          <p:cNvSpPr txBox="1"/>
          <p:nvPr/>
        </p:nvSpPr>
        <p:spPr>
          <a:xfrm>
            <a:off x="441973" y="4920682"/>
            <a:ext cx="6053718" cy="1107996"/>
          </a:xfrm>
          <a:prstGeom prst="rect">
            <a:avLst/>
          </a:prstGeom>
          <a:noFill/>
        </p:spPr>
        <p:txBody>
          <a:bodyPr wrap="square">
            <a:spAutoFit/>
          </a:bodyPr>
          <a:lstStyle/>
          <a:p>
            <a:pPr rtl="0">
              <a:spcBef>
                <a:spcPts val="0"/>
              </a:spcBef>
              <a:spcAft>
                <a:spcPts val="1200"/>
              </a:spcAft>
            </a:pPr>
            <a:r>
              <a:rPr lang="en-US" sz="1400" b="0" i="0" u="none" strike="noStrike" dirty="0" err="1">
                <a:solidFill>
                  <a:schemeClr val="tx1"/>
                </a:solidFill>
                <a:effectLst/>
                <a:latin typeface="+mn-lt"/>
              </a:rPr>
              <a:t>MoJoFM</a:t>
            </a:r>
            <a:r>
              <a:rPr lang="en-US" sz="1400" b="0" i="0" u="none" strike="noStrike" dirty="0">
                <a:solidFill>
                  <a:schemeClr val="tx1"/>
                </a:solidFill>
                <a:effectLst/>
                <a:latin typeface="+mn-lt"/>
              </a:rPr>
              <a:t> [5]</a:t>
            </a:r>
            <a:endParaRPr lang="en-US" b="0" dirty="0">
              <a:solidFill>
                <a:schemeClr val="tx1"/>
              </a:solidFill>
              <a:effectLst/>
              <a:latin typeface="+mn-lt"/>
            </a:endParaRPr>
          </a:p>
          <a:p>
            <a:pPr rtl="0" fontAlgn="base">
              <a:spcBef>
                <a:spcPts val="0"/>
              </a:spcBef>
              <a:spcAft>
                <a:spcPts val="0"/>
              </a:spcAft>
              <a:buFont typeface="Arial" panose="020B0604020202020204" pitchFamily="34" charset="0"/>
              <a:buChar char="•"/>
            </a:pPr>
            <a:r>
              <a:rPr lang="en-US" sz="1400" b="0" i="0" u="none" strike="noStrike" dirty="0">
                <a:solidFill>
                  <a:schemeClr val="tx1"/>
                </a:solidFill>
                <a:effectLst/>
                <a:latin typeface="+mn-lt"/>
              </a:rPr>
              <a:t>The number of </a:t>
            </a:r>
            <a:r>
              <a:rPr lang="en-US" sz="1400" b="1" i="0" u="none" strike="noStrike" dirty="0">
                <a:solidFill>
                  <a:schemeClr val="tx1"/>
                </a:solidFill>
                <a:effectLst/>
                <a:latin typeface="+mn-lt"/>
              </a:rPr>
              <a:t>Move Join operations</a:t>
            </a:r>
            <a:r>
              <a:rPr lang="en-US" sz="1400" b="0" i="0" u="none" strike="noStrike" dirty="0">
                <a:solidFill>
                  <a:schemeClr val="tx1"/>
                </a:solidFill>
                <a:effectLst/>
                <a:latin typeface="+mn-lt"/>
              </a:rPr>
              <a:t> required from Ground Truth to Clustering Result</a:t>
            </a:r>
            <a:endParaRPr lang="en-US" sz="1800" b="0" i="0" u="none" strike="noStrike" dirty="0">
              <a:solidFill>
                <a:schemeClr val="tx1"/>
              </a:solidFill>
              <a:effectLst/>
              <a:latin typeface="+mn-lt"/>
            </a:endParaRPr>
          </a:p>
          <a:p>
            <a:pPr rtl="0" fontAlgn="base">
              <a:spcBef>
                <a:spcPts val="0"/>
              </a:spcBef>
              <a:spcAft>
                <a:spcPts val="1200"/>
              </a:spcAft>
              <a:buFont typeface="Arial" panose="020B0604020202020204" pitchFamily="34" charset="0"/>
              <a:buChar char="•"/>
            </a:pPr>
            <a:r>
              <a:rPr lang="en-US" sz="1400" b="0" i="0" u="none" strike="noStrike" dirty="0">
                <a:solidFill>
                  <a:schemeClr val="tx1"/>
                </a:solidFill>
                <a:effectLst/>
                <a:latin typeface="+mn-lt"/>
              </a:rPr>
              <a:t>The more </a:t>
            </a:r>
            <a:r>
              <a:rPr lang="en-US" sz="1400" b="1" i="0" u="none" strike="noStrike" dirty="0">
                <a:solidFill>
                  <a:schemeClr val="tx1"/>
                </a:solidFill>
                <a:effectLst/>
                <a:latin typeface="+mn-lt"/>
              </a:rPr>
              <a:t>suitable</a:t>
            </a:r>
            <a:r>
              <a:rPr lang="en-US" sz="1400" b="0" i="0" u="none" strike="noStrike" dirty="0">
                <a:solidFill>
                  <a:schemeClr val="tx1"/>
                </a:solidFill>
                <a:effectLst/>
                <a:latin typeface="+mn-lt"/>
              </a:rPr>
              <a:t> algorithm would result in </a:t>
            </a:r>
            <a:r>
              <a:rPr lang="en-US" sz="1400" b="0" i="0" u="none" strike="noStrike" dirty="0" err="1">
                <a:solidFill>
                  <a:schemeClr val="tx1"/>
                </a:solidFill>
                <a:effectLst/>
                <a:latin typeface="+mn-lt"/>
              </a:rPr>
              <a:t>MoJo</a:t>
            </a:r>
            <a:r>
              <a:rPr lang="en-US" sz="1400" b="0" i="0" u="none" strike="noStrike" dirty="0">
                <a:solidFill>
                  <a:schemeClr val="tx1"/>
                </a:solidFill>
                <a:effectLst/>
                <a:latin typeface="+mn-lt"/>
              </a:rPr>
              <a:t> values </a:t>
            </a:r>
            <a:r>
              <a:rPr lang="en-US" sz="1400" b="1" i="0" u="none" strike="noStrike" dirty="0">
                <a:solidFill>
                  <a:schemeClr val="tx1"/>
                </a:solidFill>
                <a:effectLst/>
                <a:latin typeface="+mn-lt"/>
              </a:rPr>
              <a:t>close to 0</a:t>
            </a:r>
            <a:r>
              <a:rPr lang="en-US" sz="1400" b="0" i="0" u="none" strike="noStrike" dirty="0">
                <a:solidFill>
                  <a:schemeClr val="tx1"/>
                </a:solidFill>
                <a:effectLst/>
                <a:latin typeface="+mn-lt"/>
              </a:rPr>
              <a:t>.</a:t>
            </a:r>
            <a:endParaRPr lang="en-US" sz="1800" b="0" i="0" u="none" strike="noStrike" dirty="0">
              <a:solidFill>
                <a:schemeClr val="tx1"/>
              </a:solidFill>
              <a:effectLst/>
              <a:latin typeface="+mn-lt"/>
            </a:endParaRPr>
          </a:p>
        </p:txBody>
      </p:sp>
      <p:graphicFrame>
        <p:nvGraphicFramePr>
          <p:cNvPr id="6" name="Table 6">
            <a:extLst>
              <a:ext uri="{FF2B5EF4-FFF2-40B4-BE49-F238E27FC236}">
                <a16:creationId xmlns:a16="http://schemas.microsoft.com/office/drawing/2014/main" id="{82448B2C-2A34-AA40-5542-784B46670973}"/>
              </a:ext>
            </a:extLst>
          </p:cNvPr>
          <p:cNvGraphicFramePr>
            <a:graphicFrameLocks noGrp="1"/>
          </p:cNvGraphicFramePr>
          <p:nvPr>
            <p:extLst>
              <p:ext uri="{D42A27DB-BD31-4B8C-83A1-F6EECF244321}">
                <p14:modId xmlns:p14="http://schemas.microsoft.com/office/powerpoint/2010/main" val="1494498484"/>
              </p:ext>
            </p:extLst>
          </p:nvPr>
        </p:nvGraphicFramePr>
        <p:xfrm>
          <a:off x="305948" y="2494751"/>
          <a:ext cx="6189742" cy="1112520"/>
        </p:xfrm>
        <a:graphic>
          <a:graphicData uri="http://schemas.openxmlformats.org/drawingml/2006/table">
            <a:tbl>
              <a:tblPr firstRow="1" bandRow="1">
                <a:tableStyleId>{5C22544A-7EE6-4342-B048-85BDC9FD1C3A}</a:tableStyleId>
              </a:tblPr>
              <a:tblGrid>
                <a:gridCol w="1767621">
                  <a:extLst>
                    <a:ext uri="{9D8B030D-6E8A-4147-A177-3AD203B41FA5}">
                      <a16:colId xmlns:a16="http://schemas.microsoft.com/office/drawing/2014/main" val="4158357706"/>
                    </a:ext>
                  </a:extLst>
                </a:gridCol>
                <a:gridCol w="3097722">
                  <a:extLst>
                    <a:ext uri="{9D8B030D-6E8A-4147-A177-3AD203B41FA5}">
                      <a16:colId xmlns:a16="http://schemas.microsoft.com/office/drawing/2014/main" val="1496109388"/>
                    </a:ext>
                  </a:extLst>
                </a:gridCol>
                <a:gridCol w="1324399">
                  <a:extLst>
                    <a:ext uri="{9D8B030D-6E8A-4147-A177-3AD203B41FA5}">
                      <a16:colId xmlns:a16="http://schemas.microsoft.com/office/drawing/2014/main" val="1457652192"/>
                    </a:ext>
                  </a:extLst>
                </a:gridCol>
              </a:tblGrid>
              <a:tr h="370840">
                <a:tc>
                  <a:txBody>
                    <a:bodyPr/>
                    <a:lstStyle/>
                    <a:p>
                      <a:pPr algn="ctr"/>
                      <a:r>
                        <a:rPr lang="en-MY" dirty="0"/>
                        <a:t>Software System</a:t>
                      </a:r>
                    </a:p>
                  </a:txBody>
                  <a:tcPr/>
                </a:tc>
                <a:tc>
                  <a:txBody>
                    <a:bodyPr/>
                    <a:lstStyle/>
                    <a:p>
                      <a:pPr algn="ctr"/>
                      <a:r>
                        <a:rPr lang="en-MY" dirty="0"/>
                        <a:t>Algorithm</a:t>
                      </a:r>
                    </a:p>
                  </a:txBody>
                  <a:tcPr/>
                </a:tc>
                <a:tc>
                  <a:txBody>
                    <a:bodyPr/>
                    <a:lstStyle/>
                    <a:p>
                      <a:pPr algn="ctr"/>
                      <a:r>
                        <a:rPr lang="en-MY" dirty="0" err="1"/>
                        <a:t>MoJoFM</a:t>
                      </a:r>
                      <a:endParaRPr lang="en-MY" dirty="0"/>
                    </a:p>
                  </a:txBody>
                  <a:tcPr/>
                </a:tc>
                <a:extLst>
                  <a:ext uri="{0D108BD9-81ED-4DB2-BD59-A6C34878D82A}">
                    <a16:rowId xmlns:a16="http://schemas.microsoft.com/office/drawing/2014/main" val="3267276075"/>
                  </a:ext>
                </a:extLst>
              </a:tr>
              <a:tr h="370840">
                <a:tc>
                  <a:txBody>
                    <a:bodyPr/>
                    <a:lstStyle/>
                    <a:p>
                      <a:pPr algn="ctr"/>
                      <a:r>
                        <a:rPr lang="en-MY" sz="1400" dirty="0"/>
                        <a:t>Web3j</a:t>
                      </a:r>
                      <a:endParaRPr lang="en-MY" dirty="0"/>
                    </a:p>
                  </a:txBody>
                  <a:tcPr/>
                </a:tc>
                <a:tc>
                  <a:txBody>
                    <a:bodyPr/>
                    <a:lstStyle/>
                    <a:p>
                      <a:pPr algn="ctr"/>
                      <a:r>
                        <a:rPr lang="en-MY" dirty="0"/>
                        <a:t>Agglomerative (Single, Cosine, 10)</a:t>
                      </a:r>
                    </a:p>
                  </a:txBody>
                  <a:tcPr/>
                </a:tc>
                <a:tc>
                  <a:txBody>
                    <a:bodyPr/>
                    <a:lstStyle/>
                    <a:p>
                      <a:pPr algn="ctr"/>
                      <a:r>
                        <a:rPr lang="en-MY" dirty="0"/>
                        <a:t>16</a:t>
                      </a:r>
                    </a:p>
                  </a:txBody>
                  <a:tcPr/>
                </a:tc>
                <a:extLst>
                  <a:ext uri="{0D108BD9-81ED-4DB2-BD59-A6C34878D82A}">
                    <a16:rowId xmlns:a16="http://schemas.microsoft.com/office/drawing/2014/main" val="1283618284"/>
                  </a:ext>
                </a:extLst>
              </a:tr>
              <a:tr h="370840">
                <a:tc>
                  <a:txBody>
                    <a:bodyPr/>
                    <a:lstStyle/>
                    <a:p>
                      <a:pPr algn="ctr"/>
                      <a:r>
                        <a:rPr lang="en-MY" sz="1400" dirty="0"/>
                        <a:t>Web3j</a:t>
                      </a:r>
                      <a:endParaRPr lang="en-MY" dirty="0"/>
                    </a:p>
                  </a:txBody>
                  <a:tcPr/>
                </a:tc>
                <a:tc>
                  <a:txBody>
                    <a:bodyPr/>
                    <a:lstStyle/>
                    <a:p>
                      <a:pPr algn="ctr"/>
                      <a:r>
                        <a:rPr lang="en-MY" dirty="0"/>
                        <a:t>Bunch (</a:t>
                      </a:r>
                      <a:r>
                        <a:rPr lang="en-MY" dirty="0" err="1"/>
                        <a:t>HillClimbing</a:t>
                      </a:r>
                      <a:r>
                        <a:rPr lang="en-MY" dirty="0"/>
                        <a:t>, </a:t>
                      </a:r>
                      <a:r>
                        <a:rPr lang="en-MY" dirty="0" err="1"/>
                        <a:t>TurboMQ</a:t>
                      </a:r>
                      <a:r>
                        <a:rPr lang="en-MY" dirty="0"/>
                        <a:t>)</a:t>
                      </a:r>
                    </a:p>
                  </a:txBody>
                  <a:tcPr/>
                </a:tc>
                <a:tc>
                  <a:txBody>
                    <a:bodyPr/>
                    <a:lstStyle/>
                    <a:p>
                      <a:pPr algn="ctr"/>
                      <a:r>
                        <a:rPr lang="en-MY" dirty="0"/>
                        <a:t>37</a:t>
                      </a:r>
                    </a:p>
                  </a:txBody>
                  <a:tcPr/>
                </a:tc>
                <a:extLst>
                  <a:ext uri="{0D108BD9-81ED-4DB2-BD59-A6C34878D82A}">
                    <a16:rowId xmlns:a16="http://schemas.microsoft.com/office/drawing/2014/main" val="682918115"/>
                  </a:ext>
                </a:extLst>
              </a:tr>
            </a:tbl>
          </a:graphicData>
        </a:graphic>
      </p:graphicFrame>
      <p:sp>
        <p:nvSpPr>
          <p:cNvPr id="7" name="Google Shape;134;p4">
            <a:extLst>
              <a:ext uri="{FF2B5EF4-FFF2-40B4-BE49-F238E27FC236}">
                <a16:creationId xmlns:a16="http://schemas.microsoft.com/office/drawing/2014/main" id="{882DF040-4A82-52D5-2F1A-58CDA123A8F4}"/>
              </a:ext>
            </a:extLst>
          </p:cNvPr>
          <p:cNvSpPr txBox="1">
            <a:spLocks/>
          </p:cNvSpPr>
          <p:nvPr/>
        </p:nvSpPr>
        <p:spPr>
          <a:xfrm>
            <a:off x="305948" y="3873934"/>
            <a:ext cx="6189742" cy="1729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spcBef>
                <a:spcPts val="0"/>
              </a:spcBef>
              <a:buFont typeface="Arial" panose="020B0604020202020204" pitchFamily="34" charset="0"/>
              <a:buChar char="•"/>
            </a:pPr>
            <a:r>
              <a:rPr lang="en-US" dirty="0"/>
              <a:t>Agglomerative (Single, Cosine, 10) is the more suitable algorithm for Web3j</a:t>
            </a:r>
          </a:p>
        </p:txBody>
      </p:sp>
      <p:pic>
        <p:nvPicPr>
          <p:cNvPr id="2" name="Picture 4">
            <a:extLst>
              <a:ext uri="{FF2B5EF4-FFF2-40B4-BE49-F238E27FC236}">
                <a16:creationId xmlns:a16="http://schemas.microsoft.com/office/drawing/2014/main" id="{4FF37F30-ED6E-8041-5DB8-C46EC02FF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71A140F-9F31-54FF-61CA-83E514C372A8}"/>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5582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Mapping of clustering algorithms to software features.</a:t>
            </a:r>
          </a:p>
        </p:txBody>
      </p:sp>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grpSp>
        <p:nvGrpSpPr>
          <p:cNvPr id="36" name="Group 35">
            <a:extLst>
              <a:ext uri="{FF2B5EF4-FFF2-40B4-BE49-F238E27FC236}">
                <a16:creationId xmlns:a16="http://schemas.microsoft.com/office/drawing/2014/main" id="{5B6E6D6E-98CE-3B29-BB2E-7E681D7D14F9}"/>
              </a:ext>
            </a:extLst>
          </p:cNvPr>
          <p:cNvGrpSpPr/>
          <p:nvPr/>
        </p:nvGrpSpPr>
        <p:grpSpPr>
          <a:xfrm>
            <a:off x="279275" y="2843859"/>
            <a:ext cx="2609668" cy="2352643"/>
            <a:chOff x="299840" y="2645038"/>
            <a:chExt cx="4869319" cy="2750287"/>
          </a:xfrm>
        </p:grpSpPr>
        <p:sp>
          <p:nvSpPr>
            <p:cNvPr id="3" name="Rectangle 2">
              <a:extLst>
                <a:ext uri="{FF2B5EF4-FFF2-40B4-BE49-F238E27FC236}">
                  <a16:creationId xmlns:a16="http://schemas.microsoft.com/office/drawing/2014/main" id="{2850F7E3-67C1-B3AE-8FAA-90E99261ECB5}"/>
                </a:ext>
              </a:extLst>
            </p:cNvPr>
            <p:cNvSpPr/>
            <p:nvPr/>
          </p:nvSpPr>
          <p:spPr>
            <a:xfrm>
              <a:off x="299840" y="2645038"/>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Web3j</a:t>
              </a:r>
            </a:p>
          </p:txBody>
        </p:sp>
        <p:sp>
          <p:nvSpPr>
            <p:cNvPr id="5" name="Rectangle 4">
              <a:extLst>
                <a:ext uri="{FF2B5EF4-FFF2-40B4-BE49-F238E27FC236}">
                  <a16:creationId xmlns:a16="http://schemas.microsoft.com/office/drawing/2014/main" id="{B519DA83-A3E5-D197-892F-7C167072308D}"/>
                </a:ext>
              </a:extLst>
            </p:cNvPr>
            <p:cNvSpPr/>
            <p:nvPr/>
          </p:nvSpPr>
          <p:spPr>
            <a:xfrm>
              <a:off x="3074141" y="2645038"/>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6" name="Rectangle 5">
              <a:extLst>
                <a:ext uri="{FF2B5EF4-FFF2-40B4-BE49-F238E27FC236}">
                  <a16:creationId xmlns:a16="http://schemas.microsoft.com/office/drawing/2014/main" id="{8B6FEB48-BEBA-B7B4-68C4-4F30B4E51EFE}"/>
                </a:ext>
              </a:extLst>
            </p:cNvPr>
            <p:cNvSpPr/>
            <p:nvPr/>
          </p:nvSpPr>
          <p:spPr>
            <a:xfrm>
              <a:off x="3074141" y="4277887"/>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7" name="Rectangle 6">
              <a:extLst>
                <a:ext uri="{FF2B5EF4-FFF2-40B4-BE49-F238E27FC236}">
                  <a16:creationId xmlns:a16="http://schemas.microsoft.com/office/drawing/2014/main" id="{C1AB39E6-88C9-09B5-E6BE-AFD3883653C2}"/>
                </a:ext>
              </a:extLst>
            </p:cNvPr>
            <p:cNvSpPr/>
            <p:nvPr/>
          </p:nvSpPr>
          <p:spPr>
            <a:xfrm>
              <a:off x="299840" y="4277887"/>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300k lines of code</a:t>
              </a:r>
            </a:p>
            <a:p>
              <a:pPr algn="ctr"/>
              <a:r>
                <a:rPr lang="en-MY" sz="1100" dirty="0">
                  <a:solidFill>
                    <a:schemeClr val="tx1"/>
                  </a:solidFill>
                </a:rPr>
                <a:t>50k methods</a:t>
              </a:r>
            </a:p>
            <a:p>
              <a:pPr algn="ctr"/>
              <a:r>
                <a:rPr lang="en-MY" sz="1100" dirty="0">
                  <a:solidFill>
                    <a:schemeClr val="tx1"/>
                  </a:solidFill>
                </a:rPr>
                <a:t>70k functions</a:t>
              </a:r>
            </a:p>
            <a:p>
              <a:pPr algn="ctr"/>
              <a:r>
                <a:rPr lang="en-MY" sz="1100" dirty="0">
                  <a:solidFill>
                    <a:schemeClr val="tx1"/>
                  </a:solidFill>
                </a:rPr>
                <a:t>… </a:t>
              </a:r>
            </a:p>
          </p:txBody>
        </p:sp>
        <p:cxnSp>
          <p:nvCxnSpPr>
            <p:cNvPr id="10" name="Straight Arrow Connector 9">
              <a:extLst>
                <a:ext uri="{FF2B5EF4-FFF2-40B4-BE49-F238E27FC236}">
                  <a16:creationId xmlns:a16="http://schemas.microsoft.com/office/drawing/2014/main" id="{3D2705C3-94EF-5BCF-CEC2-E6A0C78D0F5E}"/>
                </a:ext>
              </a:extLst>
            </p:cNvPr>
            <p:cNvCxnSpPr>
              <a:cxnSpLocks/>
              <a:stCxn id="3" idx="3"/>
              <a:endCxn id="5" idx="1"/>
            </p:cNvCxnSpPr>
            <p:nvPr/>
          </p:nvCxnSpPr>
          <p:spPr>
            <a:xfrm>
              <a:off x="2394858" y="3203757"/>
              <a:ext cx="679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DDF043-D0FB-93EC-0C62-AE456E82193D}"/>
                </a:ext>
              </a:extLst>
            </p:cNvPr>
            <p:cNvCxnSpPr>
              <a:cxnSpLocks/>
              <a:stCxn id="7" idx="3"/>
              <a:endCxn id="6" idx="1"/>
            </p:cNvCxnSpPr>
            <p:nvPr/>
          </p:nvCxnSpPr>
          <p:spPr>
            <a:xfrm>
              <a:off x="2394858" y="4836606"/>
              <a:ext cx="679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4D25B36-842B-52CF-0105-FF7807D442A8}"/>
              </a:ext>
            </a:extLst>
          </p:cNvPr>
          <p:cNvGrpSpPr/>
          <p:nvPr/>
        </p:nvGrpSpPr>
        <p:grpSpPr>
          <a:xfrm>
            <a:off x="3666228" y="2579297"/>
            <a:ext cx="2794958" cy="3201895"/>
            <a:chOff x="1660849" y="2148462"/>
            <a:chExt cx="4721290" cy="4546235"/>
          </a:xfrm>
        </p:grpSpPr>
        <p:sp>
          <p:nvSpPr>
            <p:cNvPr id="38" name="Rectangle 37">
              <a:extLst>
                <a:ext uri="{FF2B5EF4-FFF2-40B4-BE49-F238E27FC236}">
                  <a16:creationId xmlns:a16="http://schemas.microsoft.com/office/drawing/2014/main" id="{211F970F-25E0-5F3E-ADDF-8547A8D2355A}"/>
                </a:ext>
              </a:extLst>
            </p:cNvPr>
            <p:cNvSpPr/>
            <p:nvPr/>
          </p:nvSpPr>
          <p:spPr>
            <a:xfrm>
              <a:off x="1660849" y="2148462"/>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300k lines of code</a:t>
              </a:r>
            </a:p>
            <a:p>
              <a:pPr algn="ctr"/>
              <a:r>
                <a:rPr lang="en-MY" sz="1100" dirty="0">
                  <a:solidFill>
                    <a:schemeClr val="tx1"/>
                  </a:solidFill>
                </a:rPr>
                <a:t>50k methods</a:t>
              </a:r>
            </a:p>
            <a:p>
              <a:pPr algn="ctr"/>
              <a:r>
                <a:rPr lang="en-MY" sz="1100" dirty="0">
                  <a:solidFill>
                    <a:schemeClr val="tx1"/>
                  </a:solidFill>
                </a:rPr>
                <a:t>70k functions </a:t>
              </a:r>
            </a:p>
            <a:p>
              <a:pPr algn="ctr"/>
              <a:r>
                <a:rPr lang="en-MY" sz="1100" dirty="0">
                  <a:solidFill>
                    <a:schemeClr val="tx1"/>
                  </a:solidFill>
                </a:rPr>
                <a:t>…</a:t>
              </a:r>
            </a:p>
          </p:txBody>
        </p:sp>
        <p:sp>
          <p:nvSpPr>
            <p:cNvPr id="39" name="Rectangle 38">
              <a:extLst>
                <a:ext uri="{FF2B5EF4-FFF2-40B4-BE49-F238E27FC236}">
                  <a16:creationId xmlns:a16="http://schemas.microsoft.com/office/drawing/2014/main" id="{7CD2D331-A592-6597-38B4-38EB61DB62C6}"/>
                </a:ext>
              </a:extLst>
            </p:cNvPr>
            <p:cNvSpPr/>
            <p:nvPr/>
          </p:nvSpPr>
          <p:spPr>
            <a:xfrm>
              <a:off x="4435150" y="2148462"/>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40" name="Rectangle 39">
              <a:extLst>
                <a:ext uri="{FF2B5EF4-FFF2-40B4-BE49-F238E27FC236}">
                  <a16:creationId xmlns:a16="http://schemas.microsoft.com/office/drawing/2014/main" id="{B25FA76F-5946-988B-169E-18C6A777FA75}"/>
                </a:ext>
              </a:extLst>
            </p:cNvPr>
            <p:cNvSpPr/>
            <p:nvPr/>
          </p:nvSpPr>
          <p:spPr>
            <a:xfrm>
              <a:off x="4435150" y="3781311"/>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7)</a:t>
              </a:r>
            </a:p>
          </p:txBody>
        </p:sp>
        <p:sp>
          <p:nvSpPr>
            <p:cNvPr id="41" name="Rectangle 40">
              <a:extLst>
                <a:ext uri="{FF2B5EF4-FFF2-40B4-BE49-F238E27FC236}">
                  <a16:creationId xmlns:a16="http://schemas.microsoft.com/office/drawing/2014/main" id="{3BD3E86E-9D85-CFDA-9B96-01884A364E19}"/>
                </a:ext>
              </a:extLst>
            </p:cNvPr>
            <p:cNvSpPr/>
            <p:nvPr/>
          </p:nvSpPr>
          <p:spPr>
            <a:xfrm>
              <a:off x="1660849" y="3781311"/>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500k lines of code</a:t>
              </a:r>
            </a:p>
            <a:p>
              <a:pPr algn="ctr"/>
              <a:r>
                <a:rPr lang="en-MY" sz="1100" dirty="0">
                  <a:solidFill>
                    <a:schemeClr val="tx1"/>
                  </a:solidFill>
                </a:rPr>
                <a:t>45k methods</a:t>
              </a:r>
            </a:p>
            <a:p>
              <a:pPr algn="ctr"/>
              <a:r>
                <a:rPr lang="en-MY" sz="1100" dirty="0">
                  <a:solidFill>
                    <a:schemeClr val="tx1"/>
                  </a:solidFill>
                </a:rPr>
                <a:t>60k functions</a:t>
              </a:r>
            </a:p>
            <a:p>
              <a:pPr algn="ctr"/>
              <a:r>
                <a:rPr lang="en-MY" sz="1100" dirty="0">
                  <a:solidFill>
                    <a:schemeClr val="tx1"/>
                  </a:solidFill>
                </a:rPr>
                <a:t>…</a:t>
              </a:r>
            </a:p>
          </p:txBody>
        </p:sp>
        <p:cxnSp>
          <p:nvCxnSpPr>
            <p:cNvPr id="42" name="Straight Arrow Connector 41">
              <a:extLst>
                <a:ext uri="{FF2B5EF4-FFF2-40B4-BE49-F238E27FC236}">
                  <a16:creationId xmlns:a16="http://schemas.microsoft.com/office/drawing/2014/main" id="{E2110FE2-2291-0667-B6BC-1AA68184D869}"/>
                </a:ext>
              </a:extLst>
            </p:cNvPr>
            <p:cNvCxnSpPr>
              <a:cxnSpLocks/>
              <a:stCxn id="38" idx="3"/>
              <a:endCxn id="39" idx="1"/>
            </p:cNvCxnSpPr>
            <p:nvPr/>
          </p:nvCxnSpPr>
          <p:spPr>
            <a:xfrm>
              <a:off x="3607838" y="2788731"/>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8A185DA-67E9-6491-20FE-87A048034A74}"/>
                </a:ext>
              </a:extLst>
            </p:cNvPr>
            <p:cNvCxnSpPr>
              <a:cxnSpLocks/>
              <a:stCxn id="41" idx="3"/>
              <a:endCxn id="40" idx="1"/>
            </p:cNvCxnSpPr>
            <p:nvPr/>
          </p:nvCxnSpPr>
          <p:spPr>
            <a:xfrm>
              <a:off x="3607838" y="4421580"/>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3B907E4-E722-D134-AD19-9014AF16E363}"/>
                </a:ext>
              </a:extLst>
            </p:cNvPr>
            <p:cNvSpPr/>
            <p:nvPr/>
          </p:nvSpPr>
          <p:spPr>
            <a:xfrm>
              <a:off x="4435150" y="5414159"/>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Bunch (</a:t>
              </a:r>
              <a:r>
                <a:rPr lang="en-MY" sz="1100" dirty="0" err="1">
                  <a:solidFill>
                    <a:schemeClr val="tx1"/>
                  </a:solidFill>
                </a:rPr>
                <a:t>HillClimbing</a:t>
              </a:r>
              <a:r>
                <a:rPr lang="en-MY" sz="1100" dirty="0">
                  <a:solidFill>
                    <a:schemeClr val="tx1"/>
                  </a:solidFill>
                </a:rPr>
                <a:t>, </a:t>
              </a:r>
              <a:r>
                <a:rPr lang="en-MY" sz="1100" dirty="0" err="1">
                  <a:solidFill>
                    <a:schemeClr val="tx1"/>
                  </a:solidFill>
                </a:rPr>
                <a:t>TurboMQ</a:t>
              </a:r>
              <a:r>
                <a:rPr lang="en-MY" sz="1100" dirty="0">
                  <a:solidFill>
                    <a:schemeClr val="tx1"/>
                  </a:solidFill>
                </a:rPr>
                <a:t>)</a:t>
              </a:r>
            </a:p>
          </p:txBody>
        </p:sp>
        <p:sp>
          <p:nvSpPr>
            <p:cNvPr id="45" name="Rectangle 44">
              <a:extLst>
                <a:ext uri="{FF2B5EF4-FFF2-40B4-BE49-F238E27FC236}">
                  <a16:creationId xmlns:a16="http://schemas.microsoft.com/office/drawing/2014/main" id="{5B813511-2A7D-6F9E-F57D-F5DA09125795}"/>
                </a:ext>
              </a:extLst>
            </p:cNvPr>
            <p:cNvSpPr/>
            <p:nvPr/>
          </p:nvSpPr>
          <p:spPr>
            <a:xfrm>
              <a:off x="1660849" y="5414159"/>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100k lines of code</a:t>
              </a:r>
            </a:p>
            <a:p>
              <a:pPr algn="ctr"/>
              <a:r>
                <a:rPr lang="en-MY" sz="1100" dirty="0">
                  <a:solidFill>
                    <a:schemeClr val="tx1"/>
                  </a:solidFill>
                </a:rPr>
                <a:t>10k methods</a:t>
              </a:r>
            </a:p>
            <a:p>
              <a:pPr algn="ctr"/>
              <a:r>
                <a:rPr lang="en-MY" sz="1100" dirty="0">
                  <a:solidFill>
                    <a:schemeClr val="tx1"/>
                  </a:solidFill>
                </a:rPr>
                <a:t>10k functions </a:t>
              </a:r>
            </a:p>
            <a:p>
              <a:pPr algn="ctr"/>
              <a:r>
                <a:rPr lang="en-MY" sz="1100" dirty="0">
                  <a:solidFill>
                    <a:schemeClr val="tx1"/>
                  </a:solidFill>
                </a:rPr>
                <a:t>…</a:t>
              </a:r>
            </a:p>
          </p:txBody>
        </p:sp>
        <p:cxnSp>
          <p:nvCxnSpPr>
            <p:cNvPr id="46" name="Straight Arrow Connector 45">
              <a:extLst>
                <a:ext uri="{FF2B5EF4-FFF2-40B4-BE49-F238E27FC236}">
                  <a16:creationId xmlns:a16="http://schemas.microsoft.com/office/drawing/2014/main" id="{B7C39CDB-3B35-325C-D40B-F27C46450450}"/>
                </a:ext>
              </a:extLst>
            </p:cNvPr>
            <p:cNvCxnSpPr>
              <a:cxnSpLocks/>
              <a:stCxn id="45" idx="3"/>
              <a:endCxn id="44" idx="1"/>
            </p:cNvCxnSpPr>
            <p:nvPr/>
          </p:nvCxnSpPr>
          <p:spPr>
            <a:xfrm>
              <a:off x="3607838" y="6054428"/>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7" name="Arrow: Right 46">
            <a:extLst>
              <a:ext uri="{FF2B5EF4-FFF2-40B4-BE49-F238E27FC236}">
                <a16:creationId xmlns:a16="http://schemas.microsoft.com/office/drawing/2014/main" id="{C70248B8-239A-D0A3-9BE1-F60ACDA1CCC2}"/>
              </a:ext>
            </a:extLst>
          </p:cNvPr>
          <p:cNvSpPr/>
          <p:nvPr/>
        </p:nvSpPr>
        <p:spPr>
          <a:xfrm>
            <a:off x="3091794" y="3839297"/>
            <a:ext cx="419157" cy="2447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4">
            <a:extLst>
              <a:ext uri="{FF2B5EF4-FFF2-40B4-BE49-F238E27FC236}">
                <a16:creationId xmlns:a16="http://schemas.microsoft.com/office/drawing/2014/main" id="{7148751E-E398-D865-4125-3A663F3A7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2E5A702-A7BB-AED4-C1F9-12741B2220B3}"/>
              </a:ext>
            </a:extLst>
          </p:cNvPr>
          <p:cNvSpPr/>
          <p:nvPr/>
        </p:nvSpPr>
        <p:spPr>
          <a:xfrm>
            <a:off x="7286625" y="3590925"/>
            <a:ext cx="1085850"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8770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343419"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genetic algorithm searches for most important subset of software features affecting algorithm suitability.</a:t>
            </a:r>
          </a:p>
        </p:txBody>
      </p:sp>
      <p:sp>
        <p:nvSpPr>
          <p:cNvPr id="134" name="Google Shape;134;p4"/>
          <p:cNvSpPr txBox="1">
            <a:spLocks noGrp="1"/>
          </p:cNvSpPr>
          <p:nvPr>
            <p:ph type="body" idx="4"/>
          </p:nvPr>
        </p:nvSpPr>
        <p:spPr>
          <a:xfrm>
            <a:off x="288370" y="4802261"/>
            <a:ext cx="6692180"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sz="1600" dirty="0">
                <a:latin typeface="+mj-lt"/>
              </a:rPr>
              <a:t>160 software metrics providing different perspectives.</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sz="1600" dirty="0">
                <a:latin typeface="+mj-lt"/>
              </a:rPr>
              <a:t>Optimal subset determined by classification accuracy on an out-of-sample test set used as the fitness function.</a:t>
            </a:r>
          </a:p>
        </p:txBody>
      </p:sp>
      <p:graphicFrame>
        <p:nvGraphicFramePr>
          <p:cNvPr id="2" name="Table 2">
            <a:extLst>
              <a:ext uri="{FF2B5EF4-FFF2-40B4-BE49-F238E27FC236}">
                <a16:creationId xmlns:a16="http://schemas.microsoft.com/office/drawing/2014/main" id="{AC233539-1AC1-88D1-6BAC-8983FEF2021B}"/>
              </a:ext>
            </a:extLst>
          </p:cNvPr>
          <p:cNvGraphicFramePr>
            <a:graphicFrameLocks noGrp="1"/>
          </p:cNvGraphicFramePr>
          <p:nvPr>
            <p:extLst>
              <p:ext uri="{D42A27DB-BD31-4B8C-83A1-F6EECF244321}">
                <p14:modId xmlns:p14="http://schemas.microsoft.com/office/powerpoint/2010/main" val="1290135179"/>
              </p:ext>
            </p:extLst>
          </p:nvPr>
        </p:nvGraphicFramePr>
        <p:xfrm>
          <a:off x="361350" y="2689498"/>
          <a:ext cx="6692180" cy="518160"/>
        </p:xfrm>
        <a:graphic>
          <a:graphicData uri="http://schemas.openxmlformats.org/drawingml/2006/table">
            <a:tbl>
              <a:tblPr firstRow="1" bandRow="1">
                <a:tableStyleId>{5C22544A-7EE6-4342-B048-85BDC9FD1C3A}</a:tableStyleId>
              </a:tblPr>
              <a:tblGrid>
                <a:gridCol w="1338436">
                  <a:extLst>
                    <a:ext uri="{9D8B030D-6E8A-4147-A177-3AD203B41FA5}">
                      <a16:colId xmlns:a16="http://schemas.microsoft.com/office/drawing/2014/main" val="1734369879"/>
                    </a:ext>
                  </a:extLst>
                </a:gridCol>
                <a:gridCol w="1338436">
                  <a:extLst>
                    <a:ext uri="{9D8B030D-6E8A-4147-A177-3AD203B41FA5}">
                      <a16:colId xmlns:a16="http://schemas.microsoft.com/office/drawing/2014/main" val="4101688730"/>
                    </a:ext>
                  </a:extLst>
                </a:gridCol>
                <a:gridCol w="1338436">
                  <a:extLst>
                    <a:ext uri="{9D8B030D-6E8A-4147-A177-3AD203B41FA5}">
                      <a16:colId xmlns:a16="http://schemas.microsoft.com/office/drawing/2014/main" val="3552269621"/>
                    </a:ext>
                  </a:extLst>
                </a:gridCol>
                <a:gridCol w="1338436">
                  <a:extLst>
                    <a:ext uri="{9D8B030D-6E8A-4147-A177-3AD203B41FA5}">
                      <a16:colId xmlns:a16="http://schemas.microsoft.com/office/drawing/2014/main" val="904001417"/>
                    </a:ext>
                  </a:extLst>
                </a:gridCol>
                <a:gridCol w="1338436">
                  <a:extLst>
                    <a:ext uri="{9D8B030D-6E8A-4147-A177-3AD203B41FA5}">
                      <a16:colId xmlns:a16="http://schemas.microsoft.com/office/drawing/2014/main" val="1619068031"/>
                    </a:ext>
                  </a:extLst>
                </a:gridCol>
              </a:tblGrid>
              <a:tr h="370840">
                <a:tc>
                  <a:txBody>
                    <a:bodyPr/>
                    <a:lstStyle/>
                    <a:p>
                      <a:pPr algn="ctr"/>
                      <a:r>
                        <a:rPr lang="en-MY" dirty="0"/>
                        <a:t>Lines of Code</a:t>
                      </a:r>
                    </a:p>
                  </a:txBody>
                  <a:tcPr/>
                </a:tc>
                <a:tc>
                  <a:txBody>
                    <a:bodyPr/>
                    <a:lstStyle/>
                    <a:p>
                      <a:pPr algn="ctr"/>
                      <a:r>
                        <a:rPr lang="en-MY" dirty="0"/>
                        <a:t>No. of Methods</a:t>
                      </a:r>
                    </a:p>
                  </a:txBody>
                  <a:tcPr/>
                </a:tc>
                <a:tc>
                  <a:txBody>
                    <a:bodyPr/>
                    <a:lstStyle/>
                    <a:p>
                      <a:pPr algn="ctr"/>
                      <a:r>
                        <a:rPr lang="en-MY" dirty="0"/>
                        <a:t>No. of Functions</a:t>
                      </a:r>
                    </a:p>
                  </a:txBody>
                  <a:tcPr/>
                </a:tc>
                <a:tc>
                  <a:txBody>
                    <a:bodyPr/>
                    <a:lstStyle/>
                    <a:p>
                      <a:pPr algn="ctr"/>
                      <a:r>
                        <a:rPr lang="en-MY"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MY" dirty="0"/>
                        <a:t>No. of Loops</a:t>
                      </a:r>
                    </a:p>
                  </a:txBody>
                  <a:tcPr/>
                </a:tc>
                <a:extLst>
                  <a:ext uri="{0D108BD9-81ED-4DB2-BD59-A6C34878D82A}">
                    <a16:rowId xmlns:a16="http://schemas.microsoft.com/office/drawing/2014/main" val="4182454853"/>
                  </a:ext>
                </a:extLst>
              </a:tr>
            </a:tbl>
          </a:graphicData>
        </a:graphic>
      </p:graphicFrame>
      <p:graphicFrame>
        <p:nvGraphicFramePr>
          <p:cNvPr id="3" name="Table 2">
            <a:extLst>
              <a:ext uri="{FF2B5EF4-FFF2-40B4-BE49-F238E27FC236}">
                <a16:creationId xmlns:a16="http://schemas.microsoft.com/office/drawing/2014/main" id="{EDA41069-01E0-EA74-7006-F23E9C409D95}"/>
              </a:ext>
            </a:extLst>
          </p:cNvPr>
          <p:cNvGraphicFramePr>
            <a:graphicFrameLocks noGrp="1"/>
          </p:cNvGraphicFramePr>
          <p:nvPr>
            <p:extLst>
              <p:ext uri="{D42A27DB-BD31-4B8C-83A1-F6EECF244321}">
                <p14:modId xmlns:p14="http://schemas.microsoft.com/office/powerpoint/2010/main" val="2393045250"/>
              </p:ext>
            </p:extLst>
          </p:nvPr>
        </p:nvGraphicFramePr>
        <p:xfrm>
          <a:off x="1583321" y="3838676"/>
          <a:ext cx="4398639" cy="518160"/>
        </p:xfrm>
        <a:graphic>
          <a:graphicData uri="http://schemas.openxmlformats.org/drawingml/2006/table">
            <a:tbl>
              <a:tblPr firstRow="1" bandRow="1">
                <a:tableStyleId>{5C22544A-7EE6-4342-B048-85BDC9FD1C3A}</a:tableStyleId>
              </a:tblPr>
              <a:tblGrid>
                <a:gridCol w="1466213">
                  <a:extLst>
                    <a:ext uri="{9D8B030D-6E8A-4147-A177-3AD203B41FA5}">
                      <a16:colId xmlns:a16="http://schemas.microsoft.com/office/drawing/2014/main" val="1734369879"/>
                    </a:ext>
                  </a:extLst>
                </a:gridCol>
                <a:gridCol w="1466213">
                  <a:extLst>
                    <a:ext uri="{9D8B030D-6E8A-4147-A177-3AD203B41FA5}">
                      <a16:colId xmlns:a16="http://schemas.microsoft.com/office/drawing/2014/main" val="4101688730"/>
                    </a:ext>
                  </a:extLst>
                </a:gridCol>
                <a:gridCol w="1466213">
                  <a:extLst>
                    <a:ext uri="{9D8B030D-6E8A-4147-A177-3AD203B41FA5}">
                      <a16:colId xmlns:a16="http://schemas.microsoft.com/office/drawing/2014/main" val="3552269621"/>
                    </a:ext>
                  </a:extLst>
                </a:gridCol>
              </a:tblGrid>
              <a:tr h="370840">
                <a:tc>
                  <a:txBody>
                    <a:bodyPr/>
                    <a:lstStyle/>
                    <a:p>
                      <a:pPr algn="ctr"/>
                      <a:r>
                        <a:rPr lang="en-MY" dirty="0"/>
                        <a:t>RFC</a:t>
                      </a:r>
                    </a:p>
                  </a:txBody>
                  <a:tcPr/>
                </a:tc>
                <a:tc>
                  <a:txBody>
                    <a:bodyPr/>
                    <a:lstStyle/>
                    <a:p>
                      <a:pPr algn="ctr"/>
                      <a:r>
                        <a:rPr lang="en-MY" dirty="0"/>
                        <a:t>No. of Static Methods</a:t>
                      </a:r>
                    </a:p>
                  </a:txBody>
                  <a:tcPr/>
                </a:tc>
                <a:tc>
                  <a:txBody>
                    <a:bodyPr/>
                    <a:lstStyle/>
                    <a:p>
                      <a:pPr algn="ctr"/>
                      <a:r>
                        <a:rPr lang="en-MY" dirty="0"/>
                        <a:t>No. of String Literals</a:t>
                      </a:r>
                    </a:p>
                  </a:txBody>
                  <a:tcPr/>
                </a:tc>
                <a:extLst>
                  <a:ext uri="{0D108BD9-81ED-4DB2-BD59-A6C34878D82A}">
                    <a16:rowId xmlns:a16="http://schemas.microsoft.com/office/drawing/2014/main" val="4182454853"/>
                  </a:ext>
                </a:extLst>
              </a:tr>
            </a:tbl>
          </a:graphicData>
        </a:graphic>
      </p:graphicFrame>
      <p:sp>
        <p:nvSpPr>
          <p:cNvPr id="4" name="Arrow: Down 3">
            <a:extLst>
              <a:ext uri="{FF2B5EF4-FFF2-40B4-BE49-F238E27FC236}">
                <a16:creationId xmlns:a16="http://schemas.microsoft.com/office/drawing/2014/main" id="{88E70942-5305-FAB9-67D0-32E7B1D313AA}"/>
              </a:ext>
            </a:extLst>
          </p:cNvPr>
          <p:cNvSpPr/>
          <p:nvPr/>
        </p:nvSpPr>
        <p:spPr>
          <a:xfrm>
            <a:off x="3707440" y="3383625"/>
            <a:ext cx="138023" cy="258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Google Shape;133;p4">
            <a:extLst>
              <a:ext uri="{FF2B5EF4-FFF2-40B4-BE49-F238E27FC236}">
                <a16:creationId xmlns:a16="http://schemas.microsoft.com/office/drawing/2014/main" id="{DC5EAEB1-1A87-A385-1342-4578FB467B18}"/>
              </a:ext>
            </a:extLst>
          </p:cNvPr>
          <p:cNvSpPr txBox="1">
            <a:spLocks/>
          </p:cNvSpPr>
          <p:nvPr/>
        </p:nvSpPr>
        <p:spPr>
          <a:xfrm>
            <a:off x="306059" y="21557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5" name="Picture 4">
            <a:extLst>
              <a:ext uri="{FF2B5EF4-FFF2-40B4-BE49-F238E27FC236}">
                <a16:creationId xmlns:a16="http://schemas.microsoft.com/office/drawing/2014/main" id="{B7C3F22E-2C6E-7CE6-A7F0-60D2A6A3E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340" y="2282462"/>
            <a:ext cx="1503606" cy="45296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7383B8-9927-F38B-2CDD-DAF6940BB9DC}"/>
              </a:ext>
            </a:extLst>
          </p:cNvPr>
          <p:cNvSpPr/>
          <p:nvPr/>
        </p:nvSpPr>
        <p:spPr>
          <a:xfrm>
            <a:off x="7505218" y="4300620"/>
            <a:ext cx="1029182" cy="501641"/>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4413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2215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Principal component analysis projects software instances into 2 dimensions for visualisation.</a:t>
            </a:r>
          </a:p>
        </p:txBody>
      </p:sp>
      <p:graphicFrame>
        <p:nvGraphicFramePr>
          <p:cNvPr id="3" name="Table 2">
            <a:extLst>
              <a:ext uri="{FF2B5EF4-FFF2-40B4-BE49-F238E27FC236}">
                <a16:creationId xmlns:a16="http://schemas.microsoft.com/office/drawing/2014/main" id="{EDA41069-01E0-EA74-7006-F23E9C409D95}"/>
              </a:ext>
            </a:extLst>
          </p:cNvPr>
          <p:cNvGraphicFramePr>
            <a:graphicFrameLocks noGrp="1"/>
          </p:cNvGraphicFramePr>
          <p:nvPr>
            <p:extLst>
              <p:ext uri="{D42A27DB-BD31-4B8C-83A1-F6EECF244321}">
                <p14:modId xmlns:p14="http://schemas.microsoft.com/office/powerpoint/2010/main" val="202354279"/>
              </p:ext>
            </p:extLst>
          </p:nvPr>
        </p:nvGraphicFramePr>
        <p:xfrm>
          <a:off x="515444" y="2892435"/>
          <a:ext cx="6538824" cy="370840"/>
        </p:xfrm>
        <a:graphic>
          <a:graphicData uri="http://schemas.openxmlformats.org/drawingml/2006/table">
            <a:tbl>
              <a:tblPr firstRow="1" bandRow="1">
                <a:tableStyleId>{5C22544A-7EE6-4342-B048-85BDC9FD1C3A}</a:tableStyleId>
              </a:tblPr>
              <a:tblGrid>
                <a:gridCol w="2179608">
                  <a:extLst>
                    <a:ext uri="{9D8B030D-6E8A-4147-A177-3AD203B41FA5}">
                      <a16:colId xmlns:a16="http://schemas.microsoft.com/office/drawing/2014/main" val="1734369879"/>
                    </a:ext>
                  </a:extLst>
                </a:gridCol>
                <a:gridCol w="2179608">
                  <a:extLst>
                    <a:ext uri="{9D8B030D-6E8A-4147-A177-3AD203B41FA5}">
                      <a16:colId xmlns:a16="http://schemas.microsoft.com/office/drawing/2014/main" val="4101688730"/>
                    </a:ext>
                  </a:extLst>
                </a:gridCol>
                <a:gridCol w="2179608">
                  <a:extLst>
                    <a:ext uri="{9D8B030D-6E8A-4147-A177-3AD203B41FA5}">
                      <a16:colId xmlns:a16="http://schemas.microsoft.com/office/drawing/2014/main" val="3552269621"/>
                    </a:ext>
                  </a:extLst>
                </a:gridCol>
              </a:tblGrid>
              <a:tr h="370840">
                <a:tc>
                  <a:txBody>
                    <a:bodyPr/>
                    <a:lstStyle/>
                    <a:p>
                      <a:pPr algn="ctr"/>
                      <a:r>
                        <a:rPr lang="en-MY" dirty="0"/>
                        <a:t>RFC</a:t>
                      </a:r>
                    </a:p>
                  </a:txBody>
                  <a:tcPr/>
                </a:tc>
                <a:tc>
                  <a:txBody>
                    <a:bodyPr/>
                    <a:lstStyle/>
                    <a:p>
                      <a:pPr algn="ctr"/>
                      <a:r>
                        <a:rPr lang="en-MY" dirty="0"/>
                        <a:t>No. of Static Methods</a:t>
                      </a:r>
                    </a:p>
                  </a:txBody>
                  <a:tcPr/>
                </a:tc>
                <a:tc>
                  <a:txBody>
                    <a:bodyPr/>
                    <a:lstStyle/>
                    <a:p>
                      <a:pPr algn="ctr"/>
                      <a:r>
                        <a:rPr lang="en-MY" dirty="0"/>
                        <a:t>No. of String Literals</a:t>
                      </a:r>
                    </a:p>
                  </a:txBody>
                  <a:tcPr/>
                </a:tc>
                <a:extLst>
                  <a:ext uri="{0D108BD9-81ED-4DB2-BD59-A6C34878D82A}">
                    <a16:rowId xmlns:a16="http://schemas.microsoft.com/office/drawing/2014/main" val="4182454853"/>
                  </a:ext>
                </a:extLst>
              </a:tr>
            </a:tbl>
          </a:graphicData>
        </a:graphic>
      </p:graphicFrame>
      <p:pic>
        <p:nvPicPr>
          <p:cNvPr id="15362" name="Picture 2">
            <a:extLst>
              <a:ext uri="{FF2B5EF4-FFF2-40B4-BE49-F238E27FC236}">
                <a16:creationId xmlns:a16="http://schemas.microsoft.com/office/drawing/2014/main" id="{7883C858-DDBC-B238-54E5-5AC164BD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256" y="3940878"/>
            <a:ext cx="3505200" cy="866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B48D3C3C-6BFD-5FB5-8526-7E48C5D3F123}"/>
              </a:ext>
            </a:extLst>
          </p:cNvPr>
          <p:cNvSpPr/>
          <p:nvPr/>
        </p:nvSpPr>
        <p:spPr>
          <a:xfrm>
            <a:off x="3715845" y="3534915"/>
            <a:ext cx="138023" cy="258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Google Shape;133;p4">
            <a:extLst>
              <a:ext uri="{FF2B5EF4-FFF2-40B4-BE49-F238E27FC236}">
                <a16:creationId xmlns:a16="http://schemas.microsoft.com/office/drawing/2014/main" id="{166231EF-151E-6CC3-1D6B-4AFD045B0BB4}"/>
              </a:ext>
            </a:extLst>
          </p:cNvPr>
          <p:cNvSpPr txBox="1">
            <a:spLocks/>
          </p:cNvSpPr>
          <p:nvPr/>
        </p:nvSpPr>
        <p:spPr>
          <a:xfrm>
            <a:off x="306059" y="21885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2" name="Picture 4">
            <a:extLst>
              <a:ext uri="{FF2B5EF4-FFF2-40B4-BE49-F238E27FC236}">
                <a16:creationId xmlns:a16="http://schemas.microsoft.com/office/drawing/2014/main" id="{EF2B00F0-DAC9-7016-340E-F857F1590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653" y="2010951"/>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535325-AD01-91CA-B1D9-B9F9E94C89FF}"/>
              </a:ext>
            </a:extLst>
          </p:cNvPr>
          <p:cNvSpPr/>
          <p:nvPr/>
        </p:nvSpPr>
        <p:spPr>
          <a:xfrm>
            <a:off x="7472633" y="4091257"/>
            <a:ext cx="1085850"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62752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205321" y="326309"/>
            <a:ext cx="837670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a:t>
            </a:r>
            <a:r>
              <a:rPr lang="en-MY" dirty="0" err="1"/>
              <a:t>Remodularisation</a:t>
            </a:r>
            <a:r>
              <a:rPr lang="en-MY" dirty="0"/>
              <a:t> minimizes technical debt. </a:t>
            </a:r>
          </a:p>
        </p:txBody>
      </p:sp>
      <p:sp>
        <p:nvSpPr>
          <p:cNvPr id="5" name="Google Shape;133;p4">
            <a:extLst>
              <a:ext uri="{FF2B5EF4-FFF2-40B4-BE49-F238E27FC236}">
                <a16:creationId xmlns:a16="http://schemas.microsoft.com/office/drawing/2014/main" id="{FA59F06A-146E-4981-B982-180418712718}"/>
              </a:ext>
            </a:extLst>
          </p:cNvPr>
          <p:cNvSpPr txBox="1">
            <a:spLocks/>
          </p:cNvSpPr>
          <p:nvPr/>
        </p:nvSpPr>
        <p:spPr>
          <a:xfrm>
            <a:off x="205321" y="158479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a:t>
            </a:r>
            <a:r>
              <a:rPr lang="en-US" b="0" dirty="0" err="1"/>
              <a:t>Remodularisation</a:t>
            </a:r>
            <a:endParaRPr lang="en-US" b="0" dirty="0"/>
          </a:p>
        </p:txBody>
      </p:sp>
      <p:pic>
        <p:nvPicPr>
          <p:cNvPr id="2" name="Picture 2">
            <a:extLst>
              <a:ext uri="{FF2B5EF4-FFF2-40B4-BE49-F238E27FC236}">
                <a16:creationId xmlns:a16="http://schemas.microsoft.com/office/drawing/2014/main" id="{D06807A1-9CC7-7F7A-8BC8-297E97CF8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2165342"/>
            <a:ext cx="4943475" cy="436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788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84797"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footprints identifies clusters showing suitability of algorithms.</a:t>
            </a:r>
          </a:p>
        </p:txBody>
      </p:sp>
      <p:sp>
        <p:nvSpPr>
          <p:cNvPr id="134" name="Google Shape;134;p4"/>
          <p:cNvSpPr txBox="1">
            <a:spLocks noGrp="1"/>
          </p:cNvSpPr>
          <p:nvPr>
            <p:ph type="body" idx="4"/>
          </p:nvPr>
        </p:nvSpPr>
        <p:spPr>
          <a:xfrm>
            <a:off x="4616918" y="2025726"/>
            <a:ext cx="2610582" cy="3230991"/>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pPr>
            <a:endParaRPr lang="en-MY" sz="1400" dirty="0">
              <a:latin typeface="+mj-lt"/>
            </a:endParaRPr>
          </a:p>
          <a:p>
            <a:pPr marL="342900" indent="-342900">
              <a:lnSpc>
                <a:spcPct val="100000"/>
              </a:lnSpc>
              <a:spcBef>
                <a:spcPts val="0"/>
              </a:spcBef>
              <a:buFont typeface="Arial" panose="020B0604020202020204" pitchFamily="34" charset="0"/>
              <a:buChar char="•"/>
            </a:pPr>
            <a:r>
              <a:rPr lang="en-MY" sz="1400" dirty="0">
                <a:latin typeface="+mj-lt"/>
              </a:rPr>
              <a:t>Each dot represents a software system</a:t>
            </a:r>
          </a:p>
          <a:p>
            <a:pPr marL="342900" indent="-342900">
              <a:lnSpc>
                <a:spcPct val="100000"/>
              </a:lnSpc>
              <a:spcBef>
                <a:spcPts val="0"/>
              </a:spcBef>
              <a:buFont typeface="Arial" panose="020B0604020202020204" pitchFamily="34" charset="0"/>
              <a:buChar char="•"/>
            </a:pPr>
            <a:r>
              <a:rPr lang="en-MY" sz="1400" dirty="0" err="1">
                <a:latin typeface="+mj-lt"/>
              </a:rPr>
              <a:t>Colors</a:t>
            </a:r>
            <a:r>
              <a:rPr lang="en-MY" sz="1400" dirty="0">
                <a:latin typeface="+mj-lt"/>
              </a:rPr>
              <a:t> represent most suitable clustering algorithm.</a:t>
            </a:r>
          </a:p>
          <a:p>
            <a:pPr marL="342900" indent="-342900">
              <a:lnSpc>
                <a:spcPct val="100000"/>
              </a:lnSpc>
              <a:spcBef>
                <a:spcPts val="0"/>
              </a:spcBef>
              <a:buFont typeface="Arial" panose="020B0604020202020204" pitchFamily="34" charset="0"/>
              <a:buChar char="•"/>
            </a:pPr>
            <a:r>
              <a:rPr lang="en-MY" sz="1400" dirty="0">
                <a:latin typeface="+mj-lt"/>
              </a:rPr>
              <a:t>E.g. </a:t>
            </a:r>
            <a:r>
              <a:rPr lang="en-MY" sz="1400" dirty="0" err="1">
                <a:latin typeface="+mj-lt"/>
              </a:rPr>
              <a:t>HillClimbing</a:t>
            </a:r>
            <a:r>
              <a:rPr lang="en-MY" sz="1400" dirty="0">
                <a:latin typeface="+mj-lt"/>
              </a:rPr>
              <a:t> </a:t>
            </a:r>
            <a:r>
              <a:rPr lang="en-MY" sz="1400" dirty="0" err="1">
                <a:latin typeface="+mj-lt"/>
              </a:rPr>
              <a:t>TurboMQ</a:t>
            </a:r>
            <a:r>
              <a:rPr lang="en-MY" sz="1400" dirty="0">
                <a:latin typeface="+mj-lt"/>
              </a:rPr>
              <a:t> is best suited for software features of </a:t>
            </a:r>
          </a:p>
          <a:p>
            <a:pPr marL="800100" lvl="1" indent="-342900">
              <a:lnSpc>
                <a:spcPct val="100000"/>
              </a:lnSpc>
              <a:spcBef>
                <a:spcPts val="0"/>
              </a:spcBef>
              <a:buFont typeface="Arial" panose="020B0604020202020204" pitchFamily="34" charset="0"/>
              <a:buChar char="•"/>
            </a:pPr>
            <a:r>
              <a:rPr lang="en-MY" sz="1400" dirty="0">
                <a:latin typeface="+mj-lt"/>
              </a:rPr>
              <a:t>-0.4 &lt; </a:t>
            </a:r>
            <a:r>
              <a:rPr lang="en-MY" sz="1400" b="1" dirty="0">
                <a:latin typeface="+mj-lt"/>
              </a:rPr>
              <a:t>z1</a:t>
            </a:r>
            <a:r>
              <a:rPr lang="en-MY" sz="1400" dirty="0">
                <a:latin typeface="+mj-lt"/>
              </a:rPr>
              <a:t> &lt; 0.4</a:t>
            </a:r>
          </a:p>
          <a:p>
            <a:pPr marL="800100" lvl="1" indent="-342900">
              <a:lnSpc>
                <a:spcPct val="100000"/>
              </a:lnSpc>
              <a:spcBef>
                <a:spcPts val="0"/>
              </a:spcBef>
              <a:buFont typeface="Arial" panose="020B0604020202020204" pitchFamily="34" charset="0"/>
              <a:buChar char="•"/>
            </a:pPr>
            <a:r>
              <a:rPr lang="en-MY" sz="1400" dirty="0">
                <a:latin typeface="+mj-lt"/>
              </a:rPr>
              <a:t>0 &lt; </a:t>
            </a:r>
            <a:r>
              <a:rPr lang="en-MY" sz="1400" b="1" dirty="0">
                <a:latin typeface="+mj-lt"/>
              </a:rPr>
              <a:t>z2</a:t>
            </a:r>
            <a:r>
              <a:rPr lang="en-MY" sz="1400" dirty="0">
                <a:latin typeface="+mj-lt"/>
              </a:rPr>
              <a:t> &lt; 0.8</a:t>
            </a:r>
          </a:p>
          <a:p>
            <a:pPr marL="800100" lvl="1" indent="-342900">
              <a:lnSpc>
                <a:spcPct val="100000"/>
              </a:lnSpc>
              <a:spcBef>
                <a:spcPts val="0"/>
              </a:spcBef>
              <a:buFont typeface="Arial" panose="020B0604020202020204" pitchFamily="34" charset="0"/>
              <a:buChar char="•"/>
            </a:pPr>
            <a:r>
              <a:rPr lang="en-MY" sz="1400" dirty="0">
                <a:latin typeface="+mj-lt"/>
              </a:rPr>
              <a:t>Visualised using MATILDA [6, 17]</a:t>
            </a:r>
            <a:endParaRPr sz="1400" dirty="0">
              <a:latin typeface="+mj-lt"/>
            </a:endParaRPr>
          </a:p>
        </p:txBody>
      </p:sp>
      <p:sp>
        <p:nvSpPr>
          <p:cNvPr id="2" name="TextBox 1">
            <a:extLst>
              <a:ext uri="{FF2B5EF4-FFF2-40B4-BE49-F238E27FC236}">
                <a16:creationId xmlns:a16="http://schemas.microsoft.com/office/drawing/2014/main" id="{179A31D5-4BCA-DAE5-4904-56E18F7DFD29}"/>
              </a:ext>
            </a:extLst>
          </p:cNvPr>
          <p:cNvSpPr txBox="1"/>
          <p:nvPr/>
        </p:nvSpPr>
        <p:spPr>
          <a:xfrm>
            <a:off x="94890" y="6476030"/>
            <a:ext cx="3357009" cy="307777"/>
          </a:xfrm>
          <a:prstGeom prst="rect">
            <a:avLst/>
          </a:prstGeom>
          <a:noFill/>
        </p:spPr>
        <p:txBody>
          <a:bodyPr wrap="none" rtlCol="0">
            <a:spAutoFit/>
          </a:bodyPr>
          <a:lstStyle/>
          <a:p>
            <a:r>
              <a:rPr lang="en-MY" b="0" i="0" u="sng" strike="noStrike" dirty="0">
                <a:solidFill>
                  <a:srgbClr val="009688"/>
                </a:solidFill>
                <a:effectLst/>
                <a:latin typeface="+mj-lt"/>
                <a:hlinkClick r:id="rId3"/>
              </a:rPr>
              <a:t>http://formula.its.unimelb.edu.au/matilda</a:t>
            </a:r>
            <a:endParaRPr lang="en-MY" sz="1100" dirty="0">
              <a:latin typeface="+mj-lt"/>
            </a:endParaRPr>
          </a:p>
        </p:txBody>
      </p:sp>
      <p:pic>
        <p:nvPicPr>
          <p:cNvPr id="14338" name="Picture 2">
            <a:extLst>
              <a:ext uri="{FF2B5EF4-FFF2-40B4-BE49-F238E27FC236}">
                <a16:creationId xmlns:a16="http://schemas.microsoft.com/office/drawing/2014/main" id="{D1671EBE-47C7-54CB-E33B-6CF4903DD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59" y="2038473"/>
            <a:ext cx="4596967" cy="44375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C84C83F-2023-88BF-4A2C-7D664DE9F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998" y="5256718"/>
            <a:ext cx="2610582" cy="64555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2BECC46-F1A0-D9BB-D7BC-DA89FBB7E58E}"/>
              </a:ext>
            </a:extLst>
          </p:cNvPr>
          <p:cNvSpPr/>
          <p:nvPr/>
        </p:nvSpPr>
        <p:spPr>
          <a:xfrm rot="20377635">
            <a:off x="669912" y="2373035"/>
            <a:ext cx="3217075" cy="928116"/>
          </a:xfrm>
          <a:prstGeom prst="ellipse">
            <a:avLst/>
          </a:prstGeom>
          <a:noFill/>
          <a:ln>
            <a:solidFill>
              <a:srgbClr val="684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Oval 3">
            <a:extLst>
              <a:ext uri="{FF2B5EF4-FFF2-40B4-BE49-F238E27FC236}">
                <a16:creationId xmlns:a16="http://schemas.microsoft.com/office/drawing/2014/main" id="{A3071B12-7810-76BD-19BE-EF7372F5FE41}"/>
              </a:ext>
            </a:extLst>
          </p:cNvPr>
          <p:cNvSpPr/>
          <p:nvPr/>
        </p:nvSpPr>
        <p:spPr>
          <a:xfrm rot="20233602">
            <a:off x="622873" y="3269349"/>
            <a:ext cx="3616907" cy="1111885"/>
          </a:xfrm>
          <a:prstGeom prst="ellipse">
            <a:avLst/>
          </a:prstGeom>
          <a:noFill/>
          <a:ln>
            <a:solidFill>
              <a:srgbClr val="FB5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Google Shape;133;p4">
            <a:extLst>
              <a:ext uri="{FF2B5EF4-FFF2-40B4-BE49-F238E27FC236}">
                <a16:creationId xmlns:a16="http://schemas.microsoft.com/office/drawing/2014/main" id="{19F0AA6F-C4CC-A42E-3283-489DD46C0813}"/>
              </a:ext>
            </a:extLst>
          </p:cNvPr>
          <p:cNvSpPr txBox="1">
            <a:spLocks/>
          </p:cNvSpPr>
          <p:nvPr/>
        </p:nvSpPr>
        <p:spPr>
          <a:xfrm>
            <a:off x="306059" y="166944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6" name="Picture 4">
            <a:extLst>
              <a:ext uri="{FF2B5EF4-FFF2-40B4-BE49-F238E27FC236}">
                <a16:creationId xmlns:a16="http://schemas.microsoft.com/office/drawing/2014/main" id="{158AF9B4-F7CB-91AC-5D57-9486CEA3E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420" y="1976445"/>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C53C1F-85AE-29BA-43E2-FF937E80C40A}"/>
              </a:ext>
            </a:extLst>
          </p:cNvPr>
          <p:cNvSpPr/>
          <p:nvPr/>
        </p:nvSpPr>
        <p:spPr>
          <a:xfrm>
            <a:off x="7496592" y="5063800"/>
            <a:ext cx="994264" cy="503646"/>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4810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837941" cy="22066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yields an improvement of 37% average algorithm suitability compared to default settings.</a:t>
            </a:r>
          </a:p>
        </p:txBody>
      </p:sp>
      <p:sp>
        <p:nvSpPr>
          <p:cNvPr id="5" name="Google Shape;133;p4">
            <a:extLst>
              <a:ext uri="{FF2B5EF4-FFF2-40B4-BE49-F238E27FC236}">
                <a16:creationId xmlns:a16="http://schemas.microsoft.com/office/drawing/2014/main" id="{19F0AA6F-C4CC-A42E-3283-489DD46C0813}"/>
              </a:ext>
            </a:extLst>
          </p:cNvPr>
          <p:cNvSpPr txBox="1">
            <a:spLocks/>
          </p:cNvSpPr>
          <p:nvPr/>
        </p:nvSpPr>
        <p:spPr>
          <a:xfrm>
            <a:off x="306059" y="218730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8" name="Picture 2">
            <a:extLst>
              <a:ext uri="{FF2B5EF4-FFF2-40B4-BE49-F238E27FC236}">
                <a16:creationId xmlns:a16="http://schemas.microsoft.com/office/drawing/2014/main" id="{0EC1A53A-1596-65E3-3DB4-64B5B2F04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59" y="2588948"/>
            <a:ext cx="5202204" cy="35911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BAFC2D1-B700-234E-20AA-510B399D74DA}"/>
              </a:ext>
            </a:extLst>
          </p:cNvPr>
          <p:cNvSpPr/>
          <p:nvPr/>
        </p:nvSpPr>
        <p:spPr>
          <a:xfrm>
            <a:off x="3419475" y="2588947"/>
            <a:ext cx="809626" cy="35742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Google Shape;134;p4">
            <a:extLst>
              <a:ext uri="{FF2B5EF4-FFF2-40B4-BE49-F238E27FC236}">
                <a16:creationId xmlns:a16="http://schemas.microsoft.com/office/drawing/2014/main" id="{831667FF-78D7-4C12-DBC2-CDF0B6BB51BC}"/>
              </a:ext>
            </a:extLst>
          </p:cNvPr>
          <p:cNvSpPr txBox="1">
            <a:spLocks/>
          </p:cNvSpPr>
          <p:nvPr/>
        </p:nvSpPr>
        <p:spPr>
          <a:xfrm>
            <a:off x="306059" y="6219168"/>
            <a:ext cx="6465677" cy="5268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Font typeface="Arial" panose="020B0604020202020204" pitchFamily="34" charset="0"/>
              <a:buChar char="•"/>
            </a:pPr>
            <a:r>
              <a:rPr lang="en-MY" sz="1600" dirty="0">
                <a:latin typeface="+mj-lt"/>
              </a:rPr>
              <a:t>E-SC4R consistently provides more suitable algorithms compared to default settings.</a:t>
            </a:r>
          </a:p>
        </p:txBody>
      </p:sp>
      <p:pic>
        <p:nvPicPr>
          <p:cNvPr id="2" name="Picture 4">
            <a:extLst>
              <a:ext uri="{FF2B5EF4-FFF2-40B4-BE49-F238E27FC236}">
                <a16:creationId xmlns:a16="http://schemas.microsoft.com/office/drawing/2014/main" id="{E006D656-065C-8F86-BBFE-E039FAC8D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533" y="1881553"/>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03C8213-B994-03FA-36B0-2538C7F55065}"/>
              </a:ext>
            </a:extLst>
          </p:cNvPr>
          <p:cNvSpPr/>
          <p:nvPr/>
        </p:nvSpPr>
        <p:spPr>
          <a:xfrm>
            <a:off x="7414097" y="5886943"/>
            <a:ext cx="1037598"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76132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REARRANGE Framework</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401216" y="1076810"/>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Methodology</a:t>
            </a:r>
          </a:p>
        </p:txBody>
      </p:sp>
      <p:pic>
        <p:nvPicPr>
          <p:cNvPr id="6" name="Picture 5" descr="A diagram of a process&#10;&#10;Description automatically generated">
            <a:extLst>
              <a:ext uri="{FF2B5EF4-FFF2-40B4-BE49-F238E27FC236}">
                <a16:creationId xmlns:a16="http://schemas.microsoft.com/office/drawing/2014/main" id="{988A2AA8-94B1-BA23-8661-A1206CE76F69}"/>
              </a:ext>
            </a:extLst>
          </p:cNvPr>
          <p:cNvPicPr>
            <a:picLocks noChangeAspect="1"/>
          </p:cNvPicPr>
          <p:nvPr/>
        </p:nvPicPr>
        <p:blipFill>
          <a:blip r:embed="rId3"/>
          <a:stretch>
            <a:fillRect/>
          </a:stretch>
        </p:blipFill>
        <p:spPr>
          <a:xfrm>
            <a:off x="0" y="2467155"/>
            <a:ext cx="8944090" cy="4390845"/>
          </a:xfrm>
          <a:prstGeom prst="rect">
            <a:avLst/>
          </a:prstGeom>
        </p:spPr>
      </p:pic>
    </p:spTree>
    <p:extLst>
      <p:ext uri="{BB962C8B-B14F-4D97-AF65-F5344CB8AC3E}">
        <p14:creationId xmlns:p14="http://schemas.microsoft.com/office/powerpoint/2010/main" val="364284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268773" cy="1228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REARRRANGE models show a good fit with a MAE of 5.47 person hours. </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pic>
        <p:nvPicPr>
          <p:cNvPr id="4" name="Picture 3">
            <a:extLst>
              <a:ext uri="{FF2B5EF4-FFF2-40B4-BE49-F238E27FC236}">
                <a16:creationId xmlns:a16="http://schemas.microsoft.com/office/drawing/2014/main" id="{49A2593F-C072-2531-2733-26FC5AA52FDA}"/>
              </a:ext>
            </a:extLst>
          </p:cNvPr>
          <p:cNvPicPr>
            <a:picLocks noChangeAspect="1"/>
          </p:cNvPicPr>
          <p:nvPr/>
        </p:nvPicPr>
        <p:blipFill rotWithShape="1">
          <a:blip r:embed="rId3"/>
          <a:srcRect l="5990" t="5687" r="6020" b="3524"/>
          <a:stretch/>
        </p:blipFill>
        <p:spPr>
          <a:xfrm>
            <a:off x="585977" y="3165782"/>
            <a:ext cx="2939144" cy="2848105"/>
          </a:xfrm>
          <a:prstGeom prst="rect">
            <a:avLst/>
          </a:prstGeom>
        </p:spPr>
      </p:pic>
      <p:graphicFrame>
        <p:nvGraphicFramePr>
          <p:cNvPr id="5" name="Table 4">
            <a:extLst>
              <a:ext uri="{FF2B5EF4-FFF2-40B4-BE49-F238E27FC236}">
                <a16:creationId xmlns:a16="http://schemas.microsoft.com/office/drawing/2014/main" id="{933D4B05-277F-B203-00C0-E095CC8D1D71}"/>
              </a:ext>
            </a:extLst>
          </p:cNvPr>
          <p:cNvGraphicFramePr>
            <a:graphicFrameLocks noGrp="1"/>
          </p:cNvGraphicFramePr>
          <p:nvPr>
            <p:extLst>
              <p:ext uri="{D42A27DB-BD31-4B8C-83A1-F6EECF244321}">
                <p14:modId xmlns:p14="http://schemas.microsoft.com/office/powerpoint/2010/main" val="4206834954"/>
              </p:ext>
            </p:extLst>
          </p:nvPr>
        </p:nvGraphicFramePr>
        <p:xfrm>
          <a:off x="306059" y="2283432"/>
          <a:ext cx="8408733" cy="746760"/>
        </p:xfrm>
        <a:graphic>
          <a:graphicData uri="http://schemas.openxmlformats.org/drawingml/2006/table">
            <a:tbl>
              <a:tblPr/>
              <a:tblGrid>
                <a:gridCol w="1457426">
                  <a:extLst>
                    <a:ext uri="{9D8B030D-6E8A-4147-A177-3AD203B41FA5}">
                      <a16:colId xmlns:a16="http://schemas.microsoft.com/office/drawing/2014/main" val="3332951944"/>
                    </a:ext>
                  </a:extLst>
                </a:gridCol>
                <a:gridCol w="1421199">
                  <a:extLst>
                    <a:ext uri="{9D8B030D-6E8A-4147-A177-3AD203B41FA5}">
                      <a16:colId xmlns:a16="http://schemas.microsoft.com/office/drawing/2014/main" val="2645087292"/>
                    </a:ext>
                  </a:extLst>
                </a:gridCol>
                <a:gridCol w="1382527">
                  <a:extLst>
                    <a:ext uri="{9D8B030D-6E8A-4147-A177-3AD203B41FA5}">
                      <a16:colId xmlns:a16="http://schemas.microsoft.com/office/drawing/2014/main" val="4273676076"/>
                    </a:ext>
                  </a:extLst>
                </a:gridCol>
                <a:gridCol w="1382527">
                  <a:extLst>
                    <a:ext uri="{9D8B030D-6E8A-4147-A177-3AD203B41FA5}">
                      <a16:colId xmlns:a16="http://schemas.microsoft.com/office/drawing/2014/main" val="2680793246"/>
                    </a:ext>
                  </a:extLst>
                </a:gridCol>
                <a:gridCol w="1382527">
                  <a:extLst>
                    <a:ext uri="{9D8B030D-6E8A-4147-A177-3AD203B41FA5}">
                      <a16:colId xmlns:a16="http://schemas.microsoft.com/office/drawing/2014/main" val="230198471"/>
                    </a:ext>
                  </a:extLst>
                </a:gridCol>
                <a:gridCol w="1382527">
                  <a:extLst>
                    <a:ext uri="{9D8B030D-6E8A-4147-A177-3AD203B41FA5}">
                      <a16:colId xmlns:a16="http://schemas.microsoft.com/office/drawing/2014/main" val="3475322642"/>
                    </a:ext>
                  </a:extLst>
                </a:gridCol>
              </a:tblGrid>
              <a:tr h="361950">
                <a:tc>
                  <a:txBody>
                    <a:bodyPr/>
                    <a:lstStyle/>
                    <a:p>
                      <a:pPr rtl="0" fontAlgn="t">
                        <a:spcBef>
                          <a:spcPts val="0"/>
                        </a:spcBef>
                        <a:spcAft>
                          <a:spcPts val="0"/>
                        </a:spcAft>
                      </a:pPr>
                      <a:r>
                        <a:rPr lang="en-MY" sz="1200" b="1" i="0" u="none" strike="noStrike" dirty="0">
                          <a:solidFill>
                            <a:srgbClr val="000000"/>
                          </a:solidFill>
                          <a:effectLst/>
                          <a:latin typeface="+mn-lt"/>
                        </a:rPr>
                        <a:t>Estimation Model</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SA</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R2</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RMSE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MAE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8357371"/>
                  </a:ext>
                </a:extLst>
              </a:tr>
              <a:tr h="361950">
                <a:tc>
                  <a:txBody>
                    <a:bodyPr/>
                    <a:lstStyle/>
                    <a:p>
                      <a:pPr rtl="0" fontAlgn="t">
                        <a:spcBef>
                          <a:spcPts val="0"/>
                        </a:spcBef>
                        <a:spcAft>
                          <a:spcPts val="0"/>
                        </a:spcAft>
                      </a:pPr>
                      <a:r>
                        <a:rPr lang="en-MY" sz="1200" b="1" i="0" u="none" strike="noStrike" dirty="0">
                          <a:solidFill>
                            <a:srgbClr val="000000"/>
                          </a:solidFill>
                          <a:effectLst/>
                          <a:latin typeface="+mn-lt"/>
                        </a:rPr>
                        <a:t>REARRANGE</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93.627</a:t>
                      </a:r>
                      <a:endParaRPr lang="en-MY" sz="1200" b="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0.909</a:t>
                      </a:r>
                      <a:endParaRPr lang="en-MY" sz="1200" b="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0.538</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15.38</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5.47</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31928101"/>
                  </a:ext>
                </a:extLst>
              </a:tr>
            </a:tbl>
          </a:graphicData>
        </a:graphic>
      </p:graphicFrame>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3" name="Google Shape;134;p4">
            <a:extLst>
              <a:ext uri="{FF2B5EF4-FFF2-40B4-BE49-F238E27FC236}">
                <a16:creationId xmlns:a16="http://schemas.microsoft.com/office/drawing/2014/main" id="{ADE82442-1459-252D-B0E7-64A3B3A92FDB}"/>
              </a:ext>
            </a:extLst>
          </p:cNvPr>
          <p:cNvSpPr txBox="1">
            <a:spLocks/>
          </p:cNvSpPr>
          <p:nvPr/>
        </p:nvSpPr>
        <p:spPr>
          <a:xfrm>
            <a:off x="80865" y="5822390"/>
            <a:ext cx="9722498" cy="268997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SA represents how much better the model is better than random guessing, 100 being the best score</a:t>
            </a:r>
          </a:p>
          <a:p>
            <a:pPr marL="342900" indent="-342900">
              <a:lnSpc>
                <a:spcPct val="100000"/>
              </a:lnSpc>
              <a:spcBef>
                <a:spcPts val="0"/>
              </a:spcBef>
              <a:buFont typeface="Arial" panose="020B0604020202020204" pitchFamily="34" charset="0"/>
              <a:buChar char="•"/>
            </a:pPr>
            <a:r>
              <a:rPr lang="en-MY" sz="1600" dirty="0">
                <a:latin typeface="+mj-lt"/>
              </a:rPr>
              <a:t>RE* represents variance of prediction model, &lt;1 for a good estimation, &gt;1 for a bad estimation</a:t>
            </a:r>
          </a:p>
        </p:txBody>
      </p:sp>
      <p:pic>
        <p:nvPicPr>
          <p:cNvPr id="16386" name="Picture 2">
            <a:extLst>
              <a:ext uri="{FF2B5EF4-FFF2-40B4-BE49-F238E27FC236}">
                <a16:creationId xmlns:a16="http://schemas.microsoft.com/office/drawing/2014/main" id="{09DEE942-D5C4-BD7C-13A4-1CD86056C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007" y="3399472"/>
            <a:ext cx="389572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a:extLst>
              <a:ext uri="{FF2B5EF4-FFF2-40B4-BE49-F238E27FC236}">
                <a16:creationId xmlns:a16="http://schemas.microsoft.com/office/drawing/2014/main" id="{BE04C584-F08E-B1E0-8AEE-1852DA515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007" y="5177357"/>
            <a:ext cx="35528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EBEA649D-A642-1726-8BE3-BA79D8C6C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9682" y="4252960"/>
            <a:ext cx="2809875"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592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26877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REARRRANGE performs best among existing software estimation models.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graphicFrame>
        <p:nvGraphicFramePr>
          <p:cNvPr id="5" name="Table 4">
            <a:extLst>
              <a:ext uri="{FF2B5EF4-FFF2-40B4-BE49-F238E27FC236}">
                <a16:creationId xmlns:a16="http://schemas.microsoft.com/office/drawing/2014/main" id="{933D4B05-277F-B203-00C0-E095CC8D1D71}"/>
              </a:ext>
            </a:extLst>
          </p:cNvPr>
          <p:cNvGraphicFramePr>
            <a:graphicFrameLocks noGrp="1"/>
          </p:cNvGraphicFramePr>
          <p:nvPr>
            <p:extLst>
              <p:ext uri="{D42A27DB-BD31-4B8C-83A1-F6EECF244321}">
                <p14:modId xmlns:p14="http://schemas.microsoft.com/office/powerpoint/2010/main" val="3580907553"/>
              </p:ext>
            </p:extLst>
          </p:nvPr>
        </p:nvGraphicFramePr>
        <p:xfrm>
          <a:off x="80865" y="2168633"/>
          <a:ext cx="8795716" cy="3543300"/>
        </p:xfrm>
        <a:graphic>
          <a:graphicData uri="http://schemas.openxmlformats.org/drawingml/2006/table">
            <a:tbl>
              <a:tblPr/>
              <a:tblGrid>
                <a:gridCol w="656472">
                  <a:extLst>
                    <a:ext uri="{9D8B030D-6E8A-4147-A177-3AD203B41FA5}">
                      <a16:colId xmlns:a16="http://schemas.microsoft.com/office/drawing/2014/main" val="3318278452"/>
                    </a:ext>
                  </a:extLst>
                </a:gridCol>
                <a:gridCol w="1215501">
                  <a:extLst>
                    <a:ext uri="{9D8B030D-6E8A-4147-A177-3AD203B41FA5}">
                      <a16:colId xmlns:a16="http://schemas.microsoft.com/office/drawing/2014/main" val="3332951944"/>
                    </a:ext>
                  </a:extLst>
                </a:gridCol>
                <a:gridCol w="1897619">
                  <a:extLst>
                    <a:ext uri="{9D8B030D-6E8A-4147-A177-3AD203B41FA5}">
                      <a16:colId xmlns:a16="http://schemas.microsoft.com/office/drawing/2014/main" val="2645087292"/>
                    </a:ext>
                  </a:extLst>
                </a:gridCol>
                <a:gridCol w="1256531">
                  <a:extLst>
                    <a:ext uri="{9D8B030D-6E8A-4147-A177-3AD203B41FA5}">
                      <a16:colId xmlns:a16="http://schemas.microsoft.com/office/drawing/2014/main" val="4273676076"/>
                    </a:ext>
                  </a:extLst>
                </a:gridCol>
                <a:gridCol w="1256531">
                  <a:extLst>
                    <a:ext uri="{9D8B030D-6E8A-4147-A177-3AD203B41FA5}">
                      <a16:colId xmlns:a16="http://schemas.microsoft.com/office/drawing/2014/main" val="2680793246"/>
                    </a:ext>
                  </a:extLst>
                </a:gridCol>
                <a:gridCol w="1256531">
                  <a:extLst>
                    <a:ext uri="{9D8B030D-6E8A-4147-A177-3AD203B41FA5}">
                      <a16:colId xmlns:a16="http://schemas.microsoft.com/office/drawing/2014/main" val="230198471"/>
                    </a:ext>
                  </a:extLst>
                </a:gridCol>
                <a:gridCol w="1256531">
                  <a:extLst>
                    <a:ext uri="{9D8B030D-6E8A-4147-A177-3AD203B41FA5}">
                      <a16:colId xmlns:a16="http://schemas.microsoft.com/office/drawing/2014/main" val="3475322642"/>
                    </a:ext>
                  </a:extLst>
                </a:gridCol>
              </a:tblGrid>
              <a:tr h="361950">
                <a:tc>
                  <a:txBody>
                    <a:bodyPr/>
                    <a:lstStyle/>
                    <a:p>
                      <a:pPr rtl="0" fontAlgn="t">
                        <a:spcBef>
                          <a:spcPts val="0"/>
                        </a:spcBef>
                        <a:spcAft>
                          <a:spcPts val="0"/>
                        </a:spcAft>
                      </a:pPr>
                      <a:r>
                        <a:rPr lang="en-MY" sz="1200" b="1" i="0" u="none" strike="noStrike">
                          <a:solidFill>
                            <a:srgbClr val="000000"/>
                          </a:solidFill>
                          <a:effectLst/>
                          <a:latin typeface="+mn-lt"/>
                        </a:rPr>
                        <a:t>Type</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Estimation Model</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SA</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R2</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RMSE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MAE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8357371"/>
                  </a:ext>
                </a:extLst>
              </a:tr>
              <a:tr h="361950">
                <a:tc rowSpan="3">
                  <a:txBody>
                    <a:bodyPr/>
                    <a:lstStyle/>
                    <a:p>
                      <a:pPr rtl="0" fontAlgn="t">
                        <a:spcBef>
                          <a:spcPts val="0"/>
                        </a:spcBef>
                        <a:spcAft>
                          <a:spcPts val="0"/>
                        </a:spcAft>
                      </a:pPr>
                      <a:r>
                        <a:rPr lang="en-MY" sz="1200" b="0" i="0" u="none" strike="noStrike">
                          <a:solidFill>
                            <a:srgbClr val="000000"/>
                          </a:solidFill>
                          <a:effectLst/>
                          <a:latin typeface="+mn-lt"/>
                        </a:rPr>
                        <a:t>Sanity Check</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Median</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90.155</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-0.00000001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15.213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7.724</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62170179"/>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Mean</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75.87</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-0.974</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21.37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18.93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80601133"/>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Random</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11.56</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-35.76</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92.246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78.46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72148371"/>
                  </a:ext>
                </a:extLst>
              </a:tr>
              <a:tr h="361950">
                <a:tc>
                  <a:txBody>
                    <a:bodyPr/>
                    <a:lstStyle/>
                    <a:p>
                      <a:pPr rtl="0" fontAlgn="t">
                        <a:spcBef>
                          <a:spcPts val="0"/>
                        </a:spcBef>
                        <a:spcAft>
                          <a:spcPts val="0"/>
                        </a:spcAft>
                      </a:pPr>
                      <a:r>
                        <a:rPr lang="en-MY" sz="1200" dirty="0">
                          <a:effectLst/>
                          <a:latin typeface="+mn-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mn-lt"/>
                        </a:rPr>
                        <a:t>REARRANGE</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mn-lt"/>
                        </a:rPr>
                        <a:t>93.627</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0.909</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0.538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15.38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5.47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31928101"/>
                  </a:ext>
                </a:extLst>
              </a:tr>
              <a:tr h="361950">
                <a:tc rowSpan="4">
                  <a:txBody>
                    <a:bodyPr/>
                    <a:lstStyle/>
                    <a:p>
                      <a:pPr rtl="0" fontAlgn="t">
                        <a:spcBef>
                          <a:spcPts val="0"/>
                        </a:spcBef>
                        <a:spcAft>
                          <a:spcPts val="0"/>
                        </a:spcAft>
                      </a:pPr>
                      <a:r>
                        <a:rPr lang="en-MY" sz="1200" b="0" i="0" u="none" strike="noStrike">
                          <a:solidFill>
                            <a:srgbClr val="000000"/>
                          </a:solidFill>
                          <a:effectLst/>
                          <a:latin typeface="+mn-lt"/>
                        </a:rPr>
                        <a:t>State-of-the-art</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COCOMOII</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-1038.39</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113484.19</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-116903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5201.57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893.22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23208520"/>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GeneticP</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-477.72</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20599.25</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-21469.5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2229.15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453.31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71216720"/>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dirty="0" err="1">
                          <a:solidFill>
                            <a:srgbClr val="000000"/>
                          </a:solidFill>
                          <a:effectLst/>
                          <a:latin typeface="+mn-lt"/>
                        </a:rPr>
                        <a:t>SoftwareM</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-14315.26</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18233861.80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-18786447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65938.96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11310.71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16002973"/>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FuzzyLogic</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-1088.11</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21978.24</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-25722.63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2439.97</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923.23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39312797"/>
                  </a:ext>
                </a:extLst>
              </a:tr>
            </a:tbl>
          </a:graphicData>
        </a:graphic>
      </p:graphicFrame>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7" name="Google Shape;134;p4">
            <a:extLst>
              <a:ext uri="{FF2B5EF4-FFF2-40B4-BE49-F238E27FC236}">
                <a16:creationId xmlns:a16="http://schemas.microsoft.com/office/drawing/2014/main" id="{888FFB9B-DA97-E6B5-9EC5-2D68647769BC}"/>
              </a:ext>
            </a:extLst>
          </p:cNvPr>
          <p:cNvSpPr txBox="1">
            <a:spLocks/>
          </p:cNvSpPr>
          <p:nvPr/>
        </p:nvSpPr>
        <p:spPr>
          <a:xfrm>
            <a:off x="80865" y="5822390"/>
            <a:ext cx="9722498" cy="895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The lack of a direct comparison further highlights the absence and need for a refactoring effort focused estimation model.</a:t>
            </a:r>
          </a:p>
        </p:txBody>
      </p:sp>
    </p:spTree>
    <p:extLst>
      <p:ext uri="{BB962C8B-B14F-4D97-AF65-F5344CB8AC3E}">
        <p14:creationId xmlns:p14="http://schemas.microsoft.com/office/powerpoint/2010/main" val="4010095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68865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Feedback were obtained from developers by filing issue reports on relevant GitHub and Jira repos.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19796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17411" name="Picture 3">
            <a:extLst>
              <a:ext uri="{FF2B5EF4-FFF2-40B4-BE49-F238E27FC236}">
                <a16:creationId xmlns:a16="http://schemas.microsoft.com/office/drawing/2014/main" id="{3CC89219-8D90-E435-300D-8670EB8DF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1" y="2590800"/>
            <a:ext cx="881062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6BC7399-7E22-D9F8-B16B-C67F97970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60" y="4410075"/>
            <a:ext cx="8715375" cy="24479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3A110C7-75F3-9A4C-2E02-EED32C6B1C9A}"/>
              </a:ext>
            </a:extLst>
          </p:cNvPr>
          <p:cNvSpPr/>
          <p:nvPr/>
        </p:nvSpPr>
        <p:spPr>
          <a:xfrm>
            <a:off x="783771" y="3331029"/>
            <a:ext cx="1940768" cy="213160"/>
          </a:xfrm>
          <a:prstGeom prst="rect">
            <a:avLst/>
          </a:prstGeom>
          <a:solidFill>
            <a:schemeClr val="accent6">
              <a:alpha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2DC68E7B-841E-2D0F-ACFB-AB1CFF18776F}"/>
              </a:ext>
            </a:extLst>
          </p:cNvPr>
          <p:cNvSpPr/>
          <p:nvPr/>
        </p:nvSpPr>
        <p:spPr>
          <a:xfrm>
            <a:off x="5225530" y="5244910"/>
            <a:ext cx="2604019" cy="212915"/>
          </a:xfrm>
          <a:prstGeom prst="rect">
            <a:avLst/>
          </a:prstGeom>
          <a:solidFill>
            <a:schemeClr val="accent6">
              <a:alpha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8446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1881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Overall positive feedback obtained from developers on REARRANGE estimations.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24362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3" name="Table 2">
            <a:extLst>
              <a:ext uri="{FF2B5EF4-FFF2-40B4-BE49-F238E27FC236}">
                <a16:creationId xmlns:a16="http://schemas.microsoft.com/office/drawing/2014/main" id="{DCBB4601-4B4D-01F9-A00A-56E563A28CD5}"/>
              </a:ext>
            </a:extLst>
          </p:cNvPr>
          <p:cNvGraphicFramePr>
            <a:graphicFrameLocks noGrp="1"/>
          </p:cNvGraphicFramePr>
          <p:nvPr>
            <p:extLst>
              <p:ext uri="{D42A27DB-BD31-4B8C-83A1-F6EECF244321}">
                <p14:modId xmlns:p14="http://schemas.microsoft.com/office/powerpoint/2010/main" val="1101578437"/>
              </p:ext>
            </p:extLst>
          </p:nvPr>
        </p:nvGraphicFramePr>
        <p:xfrm>
          <a:off x="306059" y="3603523"/>
          <a:ext cx="7543800" cy="3091815"/>
        </p:xfrm>
        <a:graphic>
          <a:graphicData uri="http://schemas.openxmlformats.org/drawingml/2006/table">
            <a:tbl>
              <a:tblPr/>
              <a:tblGrid>
                <a:gridCol w="2371725">
                  <a:extLst>
                    <a:ext uri="{9D8B030D-6E8A-4147-A177-3AD203B41FA5}">
                      <a16:colId xmlns:a16="http://schemas.microsoft.com/office/drawing/2014/main" val="2363301331"/>
                    </a:ext>
                  </a:extLst>
                </a:gridCol>
                <a:gridCol w="1019175">
                  <a:extLst>
                    <a:ext uri="{9D8B030D-6E8A-4147-A177-3AD203B41FA5}">
                      <a16:colId xmlns:a16="http://schemas.microsoft.com/office/drawing/2014/main" val="1036525926"/>
                    </a:ext>
                  </a:extLst>
                </a:gridCol>
                <a:gridCol w="1676400">
                  <a:extLst>
                    <a:ext uri="{9D8B030D-6E8A-4147-A177-3AD203B41FA5}">
                      <a16:colId xmlns:a16="http://schemas.microsoft.com/office/drawing/2014/main" val="1114225673"/>
                    </a:ext>
                  </a:extLst>
                </a:gridCol>
                <a:gridCol w="1171575">
                  <a:extLst>
                    <a:ext uri="{9D8B030D-6E8A-4147-A177-3AD203B41FA5}">
                      <a16:colId xmlns:a16="http://schemas.microsoft.com/office/drawing/2014/main" val="3045337256"/>
                    </a:ext>
                  </a:extLst>
                </a:gridCol>
                <a:gridCol w="1304925">
                  <a:extLst>
                    <a:ext uri="{9D8B030D-6E8A-4147-A177-3AD203B41FA5}">
                      <a16:colId xmlns:a16="http://schemas.microsoft.com/office/drawing/2014/main" val="2002955122"/>
                    </a:ext>
                  </a:extLst>
                </a:gridCol>
              </a:tblGrid>
              <a:tr h="914400">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Project Name</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Issue ID</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No. of Refactoring Operations Suggested</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Positive</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Negative</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52038858"/>
                  </a:ext>
                </a:extLst>
              </a:tr>
              <a:tr h="3714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Dropwizard</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5402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4</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4</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51999378"/>
                  </a:ext>
                </a:extLst>
              </a:tr>
              <a:tr h="3714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Okhttp</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7335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17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17</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68593311"/>
                  </a:ext>
                </a:extLst>
              </a:tr>
              <a:tr h="5619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AxonFramework</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2271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659378"/>
                  </a:ext>
                </a:extLst>
              </a:tr>
              <a:tr h="400050">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Java-tron</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4500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73192596"/>
                  </a:ext>
                </a:extLst>
              </a:tr>
              <a:tr h="400050">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OrientDB</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9838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2</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29125789"/>
                  </a:ext>
                </a:extLst>
              </a:tr>
            </a:tbl>
          </a:graphicData>
        </a:graphic>
      </p:graphicFrame>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5" name="Google Shape;134;p4">
            <a:extLst>
              <a:ext uri="{FF2B5EF4-FFF2-40B4-BE49-F238E27FC236}">
                <a16:creationId xmlns:a16="http://schemas.microsoft.com/office/drawing/2014/main" id="{FA0AA7DF-AEC1-1774-5645-F015AC635724}"/>
              </a:ext>
            </a:extLst>
          </p:cNvPr>
          <p:cNvSpPr txBox="1">
            <a:spLocks/>
          </p:cNvSpPr>
          <p:nvPr/>
        </p:nvSpPr>
        <p:spPr>
          <a:xfrm>
            <a:off x="306059" y="2658994"/>
            <a:ext cx="8495041" cy="895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Out of 53 suggested </a:t>
            </a:r>
            <a:r>
              <a:rPr lang="en-MY" sz="1600" dirty="0" err="1">
                <a:latin typeface="+mj-lt"/>
              </a:rPr>
              <a:t>refactorings</a:t>
            </a:r>
            <a:r>
              <a:rPr lang="en-MY" sz="1600" dirty="0">
                <a:latin typeface="+mj-lt"/>
              </a:rPr>
              <a:t>, 23 are positive with 3 resulting in successful refactoring commits.</a:t>
            </a:r>
          </a:p>
        </p:txBody>
      </p:sp>
    </p:spTree>
    <p:extLst>
      <p:ext uri="{BB962C8B-B14F-4D97-AF65-F5344CB8AC3E}">
        <p14:creationId xmlns:p14="http://schemas.microsoft.com/office/powerpoint/2010/main" val="1239337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1881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Public questionnaire to gather developer feedback on REARRANGE.</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9" name="Picture 8">
            <a:extLst>
              <a:ext uri="{FF2B5EF4-FFF2-40B4-BE49-F238E27FC236}">
                <a16:creationId xmlns:a16="http://schemas.microsoft.com/office/drawing/2014/main" id="{4E4110D3-E437-C592-11D2-ED7DC027499D}"/>
              </a:ext>
            </a:extLst>
          </p:cNvPr>
          <p:cNvPicPr>
            <a:picLocks noChangeAspect="1"/>
          </p:cNvPicPr>
          <p:nvPr/>
        </p:nvPicPr>
        <p:blipFill rotWithShape="1">
          <a:blip r:embed="rId3"/>
          <a:srcRect l="2547" t="682" r="2450" b="3583"/>
          <a:stretch/>
        </p:blipFill>
        <p:spPr>
          <a:xfrm>
            <a:off x="3695700" y="1514475"/>
            <a:ext cx="4800600" cy="5343525"/>
          </a:xfrm>
          <a:prstGeom prst="rect">
            <a:avLst/>
          </a:prstGeom>
        </p:spPr>
      </p:pic>
    </p:spTree>
    <p:extLst>
      <p:ext uri="{BB962C8B-B14F-4D97-AF65-F5344CB8AC3E}">
        <p14:creationId xmlns:p14="http://schemas.microsoft.com/office/powerpoint/2010/main" val="186602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Public opinion indicates that REARRANGE estimates are mostly precise 93.6% of the time.</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17335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5" name="Table 4">
            <a:extLst>
              <a:ext uri="{FF2B5EF4-FFF2-40B4-BE49-F238E27FC236}">
                <a16:creationId xmlns:a16="http://schemas.microsoft.com/office/drawing/2014/main" id="{7F7489A8-802A-BF92-1A1E-946C21FBECE4}"/>
              </a:ext>
            </a:extLst>
          </p:cNvPr>
          <p:cNvGraphicFramePr>
            <a:graphicFrameLocks noGrp="1"/>
          </p:cNvGraphicFramePr>
          <p:nvPr>
            <p:extLst>
              <p:ext uri="{D42A27DB-BD31-4B8C-83A1-F6EECF244321}">
                <p14:modId xmlns:p14="http://schemas.microsoft.com/office/powerpoint/2010/main" val="2206542005"/>
              </p:ext>
            </p:extLst>
          </p:nvPr>
        </p:nvGraphicFramePr>
        <p:xfrm>
          <a:off x="414726" y="2913063"/>
          <a:ext cx="8224449" cy="2745658"/>
        </p:xfrm>
        <a:graphic>
          <a:graphicData uri="http://schemas.openxmlformats.org/drawingml/2006/table">
            <a:tbl>
              <a:tblPr/>
              <a:tblGrid>
                <a:gridCol w="2223699">
                  <a:extLst>
                    <a:ext uri="{9D8B030D-6E8A-4147-A177-3AD203B41FA5}">
                      <a16:colId xmlns:a16="http://schemas.microsoft.com/office/drawing/2014/main" val="2363301331"/>
                    </a:ext>
                  </a:extLst>
                </a:gridCol>
                <a:gridCol w="2105025">
                  <a:extLst>
                    <a:ext uri="{9D8B030D-6E8A-4147-A177-3AD203B41FA5}">
                      <a16:colId xmlns:a16="http://schemas.microsoft.com/office/drawing/2014/main" val="1036525926"/>
                    </a:ext>
                  </a:extLst>
                </a:gridCol>
                <a:gridCol w="2047875">
                  <a:extLst>
                    <a:ext uri="{9D8B030D-6E8A-4147-A177-3AD203B41FA5}">
                      <a16:colId xmlns:a16="http://schemas.microsoft.com/office/drawing/2014/main" val="1114225673"/>
                    </a:ext>
                  </a:extLst>
                </a:gridCol>
                <a:gridCol w="1847850">
                  <a:extLst>
                    <a:ext uri="{9D8B030D-6E8A-4147-A177-3AD203B41FA5}">
                      <a16:colId xmlns:a16="http://schemas.microsoft.com/office/drawing/2014/main" val="3045337256"/>
                    </a:ext>
                  </a:extLst>
                </a:gridCol>
              </a:tblGrid>
              <a:tr h="568243">
                <a:tc>
                  <a:txBody>
                    <a:bodyPr/>
                    <a:lstStyle/>
                    <a:p>
                      <a:pPr algn="ctr" rtl="0" fontAlgn="t">
                        <a:spcBef>
                          <a:spcPts val="0"/>
                        </a:spcBef>
                        <a:spcAft>
                          <a:spcPts val="0"/>
                        </a:spcAft>
                      </a:pPr>
                      <a:r>
                        <a:rPr lang="en-MY" sz="1200" b="1" i="0" u="none" strike="noStrike" dirty="0">
                          <a:solidFill>
                            <a:srgbClr val="000000"/>
                          </a:solidFill>
                          <a:effectLst/>
                          <a:latin typeface="Arial" panose="020B0604020202020204" pitchFamily="34" charset="0"/>
                        </a:rPr>
                        <a:t>Project Name</a:t>
                      </a:r>
                      <a:endParaRPr lang="en-MY" b="1"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Over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Good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Under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52038858"/>
                  </a:ext>
                </a:extLst>
              </a:tr>
              <a:tr h="371475">
                <a:tc>
                  <a:txBody>
                    <a:bodyPr/>
                    <a:lstStyle/>
                    <a:p>
                      <a:pPr algn="ctr" rtl="0" fontAlgn="t">
                        <a:spcBef>
                          <a:spcPts val="0"/>
                        </a:spcBef>
                        <a:spcAft>
                          <a:spcPts val="0"/>
                        </a:spcAft>
                      </a:pPr>
                      <a:r>
                        <a:rPr lang="en-MY" dirty="0" err="1">
                          <a:effectLst/>
                        </a:rPr>
                        <a:t>AxonFramework</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7.167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91.0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51999378"/>
                  </a:ext>
                </a:extLst>
              </a:tr>
              <a:tr h="371475">
                <a:tc>
                  <a:txBody>
                    <a:bodyPr/>
                    <a:lstStyle/>
                    <a:p>
                      <a:pPr algn="ctr" rtl="0" fontAlgn="t">
                        <a:spcBef>
                          <a:spcPts val="0"/>
                        </a:spcBef>
                        <a:spcAft>
                          <a:spcPts val="0"/>
                        </a:spcAft>
                      </a:pPr>
                      <a:r>
                        <a:rPr lang="en-MY" dirty="0">
                          <a:effectLst/>
                        </a:rPr>
                        <a:t>Apache Camel</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0.0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94.25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5.75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68593311"/>
                  </a:ext>
                </a:extLst>
              </a:tr>
              <a:tr h="561975">
                <a:tc>
                  <a:txBody>
                    <a:bodyPr/>
                    <a:lstStyle/>
                    <a:p>
                      <a:pPr algn="ctr" rtl="0" fontAlgn="t">
                        <a:spcBef>
                          <a:spcPts val="0"/>
                        </a:spcBef>
                        <a:spcAft>
                          <a:spcPts val="0"/>
                        </a:spcAft>
                      </a:pPr>
                      <a:r>
                        <a:rPr lang="en-MY" dirty="0" err="1">
                          <a:effectLst/>
                        </a:rPr>
                        <a:t>OkHttp</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0.0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93.1</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6.9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5659378"/>
                  </a:ext>
                </a:extLst>
              </a:tr>
              <a:tr h="400050">
                <a:tc>
                  <a:txBody>
                    <a:bodyPr/>
                    <a:lstStyle/>
                    <a:p>
                      <a:pPr algn="ctr" rtl="0" fontAlgn="t">
                        <a:spcBef>
                          <a:spcPts val="0"/>
                        </a:spcBef>
                        <a:spcAft>
                          <a:spcPts val="0"/>
                        </a:spcAft>
                      </a:pPr>
                      <a:r>
                        <a:rPr lang="en-MY" dirty="0" err="1">
                          <a:effectLst/>
                        </a:rPr>
                        <a:t>ApacheFlink</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2.4</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273192596"/>
                  </a:ext>
                </a:extLst>
              </a:tr>
              <a:tr h="400050">
                <a:tc>
                  <a:txBody>
                    <a:bodyPr/>
                    <a:lstStyle/>
                    <a:p>
                      <a:pPr algn="ctr" rtl="0" fontAlgn="t">
                        <a:spcBef>
                          <a:spcPts val="0"/>
                        </a:spcBef>
                        <a:spcAft>
                          <a:spcPts val="0"/>
                        </a:spcAft>
                      </a:pPr>
                      <a:r>
                        <a:rPr lang="en-MY" dirty="0" err="1">
                          <a:effectLst/>
                        </a:rPr>
                        <a:t>OrientDB</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1.767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94.967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3.267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929125789"/>
                  </a:ext>
                </a:extLst>
              </a:tr>
            </a:tbl>
          </a:graphicData>
        </a:graphic>
      </p:graphicFrame>
    </p:spTree>
    <p:extLst>
      <p:ext uri="{BB962C8B-B14F-4D97-AF65-F5344CB8AC3E}">
        <p14:creationId xmlns:p14="http://schemas.microsoft.com/office/powerpoint/2010/main" val="20175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The entire research flow would be incorporated into an E2E Tool.</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21506" name="Picture 2">
            <a:extLst>
              <a:ext uri="{FF2B5EF4-FFF2-40B4-BE49-F238E27FC236}">
                <a16:creationId xmlns:a16="http://schemas.microsoft.com/office/drawing/2014/main" id="{D0056FCA-F0A0-9A73-2494-B8F1A7CE7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2042384"/>
            <a:ext cx="4937755" cy="448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3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205321" y="326309"/>
            <a:ext cx="837670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a:t>
            </a:r>
            <a:r>
              <a:rPr lang="en-MY" dirty="0" err="1"/>
              <a:t>Remodularisation</a:t>
            </a:r>
            <a:r>
              <a:rPr lang="en-MY" dirty="0"/>
              <a:t> improves maintainability.</a:t>
            </a:r>
          </a:p>
        </p:txBody>
      </p:sp>
      <p:sp>
        <p:nvSpPr>
          <p:cNvPr id="134" name="Google Shape;134;p4"/>
          <p:cNvSpPr txBox="1">
            <a:spLocks noGrp="1"/>
          </p:cNvSpPr>
          <p:nvPr>
            <p:ph type="body" idx="4"/>
          </p:nvPr>
        </p:nvSpPr>
        <p:spPr>
          <a:xfrm>
            <a:off x="281521" y="2236124"/>
            <a:ext cx="8557678" cy="3815033"/>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dirty="0" err="1"/>
              <a:t>Remodularisation</a:t>
            </a:r>
            <a:r>
              <a:rPr lang="en-MY" dirty="0"/>
              <a:t> divides components into independent subsystems, enhancing maintainability through improved modularity.</a:t>
            </a:r>
            <a:endParaRPr dirty="0"/>
          </a:p>
        </p:txBody>
      </p:sp>
      <p:pic>
        <p:nvPicPr>
          <p:cNvPr id="1026" name="Picture 2">
            <a:extLst>
              <a:ext uri="{FF2B5EF4-FFF2-40B4-BE49-F238E27FC236}">
                <a16:creationId xmlns:a16="http://schemas.microsoft.com/office/drawing/2014/main" id="{91D3F1BF-0B3B-5F2E-6D2B-5D7E2D4E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4886325"/>
            <a:ext cx="5073893" cy="17704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33;p4">
            <a:extLst>
              <a:ext uri="{FF2B5EF4-FFF2-40B4-BE49-F238E27FC236}">
                <a16:creationId xmlns:a16="http://schemas.microsoft.com/office/drawing/2014/main" id="{FA59F06A-146E-4981-B982-180418712718}"/>
              </a:ext>
            </a:extLst>
          </p:cNvPr>
          <p:cNvSpPr txBox="1">
            <a:spLocks/>
          </p:cNvSpPr>
          <p:nvPr/>
        </p:nvSpPr>
        <p:spPr>
          <a:xfrm>
            <a:off x="241306" y="158870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a:t>
            </a:r>
            <a:r>
              <a:rPr lang="en-US" b="0" dirty="0" err="1"/>
              <a:t>Remodularisation</a:t>
            </a:r>
            <a:endParaRPr lang="en-US" b="0" dirty="0"/>
          </a:p>
        </p:txBody>
      </p:sp>
      <p:pic>
        <p:nvPicPr>
          <p:cNvPr id="6" name="Picture 2" descr="Image result for clean breadboard">
            <a:extLst>
              <a:ext uri="{FF2B5EF4-FFF2-40B4-BE49-F238E27FC236}">
                <a16:creationId xmlns:a16="http://schemas.microsoft.com/office/drawing/2014/main" id="{80BA72CB-B84C-1FF1-A3CC-372EF2CDD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80" y="3819525"/>
            <a:ext cx="4128437" cy="286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447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1: Accessing the tool homepage.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57093"/>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5" name="Picture 4" descr="A screenshot of a computer&#10;&#10;Description automatically generated">
            <a:extLst>
              <a:ext uri="{FF2B5EF4-FFF2-40B4-BE49-F238E27FC236}">
                <a16:creationId xmlns:a16="http://schemas.microsoft.com/office/drawing/2014/main" id="{7356BACD-FD69-DDB8-AA3C-F8FDE68978CF}"/>
              </a:ext>
            </a:extLst>
          </p:cNvPr>
          <p:cNvPicPr>
            <a:picLocks noChangeAspect="1"/>
          </p:cNvPicPr>
          <p:nvPr/>
        </p:nvPicPr>
        <p:blipFill>
          <a:blip r:embed="rId3"/>
          <a:stretch>
            <a:fillRect/>
          </a:stretch>
        </p:blipFill>
        <p:spPr>
          <a:xfrm>
            <a:off x="10302" y="2304567"/>
            <a:ext cx="8037841" cy="4545334"/>
          </a:xfrm>
          <a:prstGeom prst="rect">
            <a:avLst/>
          </a:prstGeom>
        </p:spPr>
      </p:pic>
      <p:cxnSp>
        <p:nvCxnSpPr>
          <p:cNvPr id="7" name="Straight Arrow Connector 6">
            <a:extLst>
              <a:ext uri="{FF2B5EF4-FFF2-40B4-BE49-F238E27FC236}">
                <a16:creationId xmlns:a16="http://schemas.microsoft.com/office/drawing/2014/main" id="{11F70268-DA41-187F-FBD5-B381C2AF194C}"/>
              </a:ext>
            </a:extLst>
          </p:cNvPr>
          <p:cNvCxnSpPr>
            <a:cxnSpLocks/>
          </p:cNvCxnSpPr>
          <p:nvPr/>
        </p:nvCxnSpPr>
        <p:spPr>
          <a:xfrm flipH="1">
            <a:off x="983408" y="2539282"/>
            <a:ext cx="9377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757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2: Inputting GitHub URL of the source code.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7" name="Picture 6" descr="A screenshot of a computer&#10;&#10;Description automatically generated">
            <a:extLst>
              <a:ext uri="{FF2B5EF4-FFF2-40B4-BE49-F238E27FC236}">
                <a16:creationId xmlns:a16="http://schemas.microsoft.com/office/drawing/2014/main" id="{EB062574-9E68-52B9-E98B-D36385E8DDE8}"/>
              </a:ext>
            </a:extLst>
          </p:cNvPr>
          <p:cNvPicPr>
            <a:picLocks noChangeAspect="1"/>
          </p:cNvPicPr>
          <p:nvPr/>
        </p:nvPicPr>
        <p:blipFill>
          <a:blip r:embed="rId3"/>
          <a:stretch>
            <a:fillRect/>
          </a:stretch>
        </p:blipFill>
        <p:spPr>
          <a:xfrm>
            <a:off x="-1" y="2353223"/>
            <a:ext cx="8048144" cy="4504777"/>
          </a:xfrm>
          <a:prstGeom prst="rect">
            <a:avLst/>
          </a:prstGeom>
        </p:spPr>
      </p:pic>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466975" y="3253990"/>
            <a:ext cx="723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52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B55183-6020-C55C-3D64-D8CBD1136A84}"/>
              </a:ext>
            </a:extLst>
          </p:cNvPr>
          <p:cNvPicPr>
            <a:picLocks noChangeAspect="1"/>
          </p:cNvPicPr>
          <p:nvPr/>
        </p:nvPicPr>
        <p:blipFill>
          <a:blip r:embed="rId3"/>
          <a:stretch>
            <a:fillRect/>
          </a:stretch>
        </p:blipFill>
        <p:spPr>
          <a:xfrm>
            <a:off x="-9524" y="2079531"/>
            <a:ext cx="8472747" cy="4778469"/>
          </a:xfrm>
          <a:prstGeom prst="rect">
            <a:avLst/>
          </a:prstGeom>
        </p:spPr>
      </p:pic>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3: Project analysis in progress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686050" y="3527682"/>
            <a:ext cx="65003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F446F8-4F9F-AD60-5A96-031FEDD24891}"/>
              </a:ext>
            </a:extLst>
          </p:cNvPr>
          <p:cNvCxnSpPr>
            <a:cxnSpLocks/>
          </p:cNvCxnSpPr>
          <p:nvPr/>
        </p:nvCxnSpPr>
        <p:spPr>
          <a:xfrm>
            <a:off x="2686050" y="3320665"/>
            <a:ext cx="65003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71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45B053E-D1E0-99D3-3ACE-CB7E2C282242}"/>
              </a:ext>
            </a:extLst>
          </p:cNvPr>
          <p:cNvPicPr>
            <a:picLocks noChangeAspect="1"/>
          </p:cNvPicPr>
          <p:nvPr/>
        </p:nvPicPr>
        <p:blipFill>
          <a:blip r:embed="rId3"/>
          <a:stretch>
            <a:fillRect/>
          </a:stretch>
        </p:blipFill>
        <p:spPr>
          <a:xfrm>
            <a:off x="0" y="2079531"/>
            <a:ext cx="8501901" cy="4768709"/>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Step 4: Analysis completion notification.</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724727" y="3685369"/>
            <a:ext cx="60902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764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8657AF4-F6D4-D678-0B20-743C3B96577D}"/>
              </a:ext>
            </a:extLst>
          </p:cNvPr>
          <p:cNvPicPr>
            <a:picLocks noChangeAspect="1"/>
          </p:cNvPicPr>
          <p:nvPr/>
        </p:nvPicPr>
        <p:blipFill>
          <a:blip r:embed="rId3"/>
          <a:stretch>
            <a:fillRect/>
          </a:stretch>
        </p:blipFill>
        <p:spPr>
          <a:xfrm>
            <a:off x="0" y="2087419"/>
            <a:ext cx="8518579" cy="4770582"/>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5: Moving to the results page.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flipH="1">
            <a:off x="1339273" y="3260436"/>
            <a:ext cx="8682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FB0611-43B0-4428-56FC-84F126EA225C}"/>
              </a:ext>
            </a:extLst>
          </p:cNvPr>
          <p:cNvCxnSpPr>
            <a:cxnSpLocks/>
          </p:cNvCxnSpPr>
          <p:nvPr/>
        </p:nvCxnSpPr>
        <p:spPr>
          <a:xfrm flipH="1">
            <a:off x="1339273" y="3643745"/>
            <a:ext cx="8682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972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955D413-80C3-97E4-801C-669C71506C28}"/>
              </a:ext>
            </a:extLst>
          </p:cNvPr>
          <p:cNvPicPr>
            <a:picLocks noChangeAspect="1"/>
          </p:cNvPicPr>
          <p:nvPr/>
        </p:nvPicPr>
        <p:blipFill>
          <a:blip r:embed="rId3"/>
          <a:stretch>
            <a:fillRect/>
          </a:stretch>
        </p:blipFill>
        <p:spPr>
          <a:xfrm>
            <a:off x="0" y="2004290"/>
            <a:ext cx="8628816" cy="4853709"/>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6: Best Clustering Algorithm.</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798618" y="3380508"/>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434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876BE7D-A64B-E110-1DC6-414C86A14696}"/>
              </a:ext>
            </a:extLst>
          </p:cNvPr>
          <p:cNvPicPr>
            <a:picLocks noChangeAspect="1"/>
          </p:cNvPicPr>
          <p:nvPr/>
        </p:nvPicPr>
        <p:blipFill>
          <a:blip r:embed="rId3"/>
          <a:stretch>
            <a:fillRect/>
          </a:stretch>
        </p:blipFill>
        <p:spPr>
          <a:xfrm>
            <a:off x="0" y="1984664"/>
            <a:ext cx="8663709" cy="4873336"/>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7: Exploring SVM selection clusters.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969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7E41509-AE1A-C04A-9635-A69567EEAFCB}"/>
              </a:ext>
            </a:extLst>
          </p:cNvPr>
          <p:cNvPicPr>
            <a:picLocks noChangeAspect="1"/>
          </p:cNvPicPr>
          <p:nvPr/>
        </p:nvPicPr>
        <p:blipFill>
          <a:blip r:embed="rId3"/>
          <a:stretch>
            <a:fillRect/>
          </a:stretch>
        </p:blipFill>
        <p:spPr>
          <a:xfrm>
            <a:off x="0" y="1979468"/>
            <a:ext cx="8672945" cy="4878532"/>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8: Viewing suggested refactoring operations.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5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3C4AC9-154C-86EF-02E4-A62820343965}"/>
              </a:ext>
            </a:extLst>
          </p:cNvPr>
          <p:cNvPicPr>
            <a:picLocks noChangeAspect="1"/>
          </p:cNvPicPr>
          <p:nvPr/>
        </p:nvPicPr>
        <p:blipFill>
          <a:blip r:embed="rId3"/>
          <a:stretch>
            <a:fillRect/>
          </a:stretch>
        </p:blipFill>
        <p:spPr>
          <a:xfrm>
            <a:off x="0" y="1889858"/>
            <a:ext cx="8832251" cy="4968141"/>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9: Viewing filtered refactoring operations.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863272" y="342900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C3E50D-55B7-EA14-37E6-097AF3233B34}"/>
              </a:ext>
            </a:extLst>
          </p:cNvPr>
          <p:cNvCxnSpPr>
            <a:cxnSpLocks/>
          </p:cNvCxnSpPr>
          <p:nvPr/>
        </p:nvCxnSpPr>
        <p:spPr>
          <a:xfrm>
            <a:off x="2793999" y="5456382"/>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253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8"/>
            <a:ext cx="8372114" cy="12780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This project aims to help researches and developers in software </a:t>
            </a:r>
            <a:r>
              <a:rPr lang="en-MY" dirty="0" err="1"/>
              <a:t>remodularisation</a:t>
            </a:r>
            <a:r>
              <a:rPr lang="en-MY" dirty="0"/>
              <a:t>.</a:t>
            </a:r>
          </a:p>
        </p:txBody>
      </p:sp>
      <p:sp>
        <p:nvSpPr>
          <p:cNvPr id="133" name="Google Shape;133;p4"/>
          <p:cNvSpPr txBox="1">
            <a:spLocks noGrp="1"/>
          </p:cNvSpPr>
          <p:nvPr>
            <p:ph type="body" idx="3"/>
          </p:nvPr>
        </p:nvSpPr>
        <p:spPr>
          <a:xfrm>
            <a:off x="239826" y="2903379"/>
            <a:ext cx="8087442"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E-SC4R (Explaining Software Clustering for </a:t>
            </a:r>
            <a:r>
              <a:rPr lang="en-MY" dirty="0" err="1"/>
              <a:t>Remodularisation</a:t>
            </a:r>
            <a:r>
              <a:rPr lang="en-MY" dirty="0"/>
              <a:t>)</a:t>
            </a:r>
            <a:endParaRPr dirty="0"/>
          </a:p>
        </p:txBody>
      </p:sp>
      <p:sp>
        <p:nvSpPr>
          <p:cNvPr id="134" name="Google Shape;134;p4"/>
          <p:cNvSpPr txBox="1">
            <a:spLocks noGrp="1"/>
          </p:cNvSpPr>
          <p:nvPr>
            <p:ph type="body" idx="4"/>
          </p:nvPr>
        </p:nvSpPr>
        <p:spPr>
          <a:xfrm>
            <a:off x="239826" y="3309930"/>
            <a:ext cx="7457574" cy="516931"/>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Obtain the most suitable algorithm for a given software system.</a:t>
            </a:r>
          </a:p>
        </p:txBody>
      </p:sp>
      <p:sp>
        <p:nvSpPr>
          <p:cNvPr id="135" name="Google Shape;135;p4"/>
          <p:cNvSpPr txBox="1">
            <a:spLocks noGrp="1"/>
          </p:cNvSpPr>
          <p:nvPr>
            <p:ph type="body" idx="5"/>
          </p:nvPr>
        </p:nvSpPr>
        <p:spPr>
          <a:xfrm>
            <a:off x="306361" y="3973821"/>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REARRANGE (An Effort Estimation Approach for Software Clustering-based </a:t>
            </a:r>
            <a:r>
              <a:rPr lang="en-MY" dirty="0" err="1"/>
              <a:t>Remodularisation</a:t>
            </a:r>
            <a:r>
              <a:rPr lang="en-MY" dirty="0"/>
              <a:t>)</a:t>
            </a:r>
            <a:endParaRPr dirty="0"/>
          </a:p>
        </p:txBody>
      </p:sp>
      <p:sp>
        <p:nvSpPr>
          <p:cNvPr id="136" name="Google Shape;136;p4"/>
          <p:cNvSpPr txBox="1">
            <a:spLocks noGrp="1"/>
          </p:cNvSpPr>
          <p:nvPr>
            <p:ph type="body" idx="6"/>
          </p:nvPr>
        </p:nvSpPr>
        <p:spPr>
          <a:xfrm>
            <a:off x="239826" y="4604086"/>
            <a:ext cx="8619502" cy="401647"/>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Estimate effort in person-hours needed for proposed refactoring.</a:t>
            </a:r>
          </a:p>
        </p:txBody>
      </p:sp>
      <p:sp>
        <p:nvSpPr>
          <p:cNvPr id="2" name="Google Shape;133;p4">
            <a:extLst>
              <a:ext uri="{FF2B5EF4-FFF2-40B4-BE49-F238E27FC236}">
                <a16:creationId xmlns:a16="http://schemas.microsoft.com/office/drawing/2014/main" id="{3CBDD597-849B-D99B-D3A2-666AC1B1A564}"/>
              </a:ext>
            </a:extLst>
          </p:cNvPr>
          <p:cNvSpPr txBox="1">
            <a:spLocks/>
          </p:cNvSpPr>
          <p:nvPr/>
        </p:nvSpPr>
        <p:spPr>
          <a:xfrm>
            <a:off x="300211" y="212615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a:t>Research Summary</a:t>
            </a:r>
            <a:endParaRPr lang="en-US" b="0" dirty="0"/>
          </a:p>
        </p:txBody>
      </p:sp>
      <p:sp>
        <p:nvSpPr>
          <p:cNvPr id="3" name="Google Shape;135;p4">
            <a:extLst>
              <a:ext uri="{FF2B5EF4-FFF2-40B4-BE49-F238E27FC236}">
                <a16:creationId xmlns:a16="http://schemas.microsoft.com/office/drawing/2014/main" id="{BE2A65B8-1249-3C81-EF15-790B2817EDA5}"/>
              </a:ext>
            </a:extLst>
          </p:cNvPr>
          <p:cNvSpPr txBox="1">
            <a:spLocks/>
          </p:cNvSpPr>
          <p:nvPr/>
        </p:nvSpPr>
        <p:spPr>
          <a:xfrm>
            <a:off x="306361" y="5267977"/>
            <a:ext cx="7451725"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E2E Tool (End-to-end Tool)</a:t>
            </a:r>
          </a:p>
        </p:txBody>
      </p:sp>
      <p:sp>
        <p:nvSpPr>
          <p:cNvPr id="4" name="Google Shape;136;p4">
            <a:extLst>
              <a:ext uri="{FF2B5EF4-FFF2-40B4-BE49-F238E27FC236}">
                <a16:creationId xmlns:a16="http://schemas.microsoft.com/office/drawing/2014/main" id="{F25FDCA5-FF3E-0AF6-D922-EAA972B87539}"/>
              </a:ext>
            </a:extLst>
          </p:cNvPr>
          <p:cNvSpPr txBox="1">
            <a:spLocks/>
          </p:cNvSpPr>
          <p:nvPr/>
        </p:nvSpPr>
        <p:spPr>
          <a:xfrm>
            <a:off x="239825" y="5669624"/>
            <a:ext cx="9809949"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spcBef>
                <a:spcPts val="0"/>
              </a:spcBef>
              <a:buFont typeface="Arial" panose="020B0604020202020204" pitchFamily="34" charset="0"/>
              <a:buChar char="•"/>
            </a:pPr>
            <a:r>
              <a:rPr lang="en-MY" sz="1800" dirty="0"/>
              <a:t>Translates results of software clustering research into actionable insights for developers.</a:t>
            </a:r>
          </a:p>
        </p:txBody>
      </p:sp>
    </p:spTree>
    <p:extLst>
      <p:ext uri="{BB962C8B-B14F-4D97-AF65-F5344CB8AC3E}">
        <p14:creationId xmlns:p14="http://schemas.microsoft.com/office/powerpoint/2010/main" val="170521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09290" cy="4642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Clustering ease the process of Software </a:t>
            </a:r>
            <a:r>
              <a:rPr lang="en-MY" dirty="0" err="1"/>
              <a:t>Remodularisation</a:t>
            </a:r>
            <a:r>
              <a:rPr lang="en-MY" dirty="0"/>
              <a:t>.</a:t>
            </a:r>
          </a:p>
        </p:txBody>
      </p:sp>
      <p:sp>
        <p:nvSpPr>
          <p:cNvPr id="134" name="Google Shape;134;p4"/>
          <p:cNvSpPr txBox="1">
            <a:spLocks noGrp="1"/>
          </p:cNvSpPr>
          <p:nvPr>
            <p:ph type="body" idx="4"/>
          </p:nvPr>
        </p:nvSpPr>
        <p:spPr>
          <a:xfrm>
            <a:off x="87325" y="2179678"/>
            <a:ext cx="8179554" cy="24986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Software Clustering simplifies </a:t>
            </a:r>
            <a:r>
              <a:rPr lang="en-US" dirty="0" err="1"/>
              <a:t>remodularisation</a:t>
            </a:r>
            <a:r>
              <a:rPr lang="en-US" dirty="0"/>
              <a:t> in complex, less-documented systems.</a:t>
            </a:r>
          </a:p>
        </p:txBody>
      </p:sp>
      <p:pic>
        <p:nvPicPr>
          <p:cNvPr id="2052" name="Picture 4">
            <a:extLst>
              <a:ext uri="{FF2B5EF4-FFF2-40B4-BE49-F238E27FC236}">
                <a16:creationId xmlns:a16="http://schemas.microsoft.com/office/drawing/2014/main" id="{E205AA68-6FAE-1F44-E795-C13EB18D1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554" y="4343401"/>
            <a:ext cx="4040151" cy="23900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96D5D80-0D77-834E-55C6-148FDC8F8706}"/>
              </a:ext>
            </a:extLst>
          </p:cNvPr>
          <p:cNvPicPr>
            <a:picLocks noChangeAspect="1"/>
          </p:cNvPicPr>
          <p:nvPr/>
        </p:nvPicPr>
        <p:blipFill>
          <a:blip r:embed="rId4"/>
          <a:stretch>
            <a:fillRect/>
          </a:stretch>
        </p:blipFill>
        <p:spPr>
          <a:xfrm>
            <a:off x="133818" y="4429125"/>
            <a:ext cx="5203224" cy="2142161"/>
          </a:xfrm>
          <a:prstGeom prst="rect">
            <a:avLst/>
          </a:prstGeom>
        </p:spPr>
      </p:pic>
      <p:sp>
        <p:nvSpPr>
          <p:cNvPr id="3" name="Google Shape;133;p4">
            <a:extLst>
              <a:ext uri="{FF2B5EF4-FFF2-40B4-BE49-F238E27FC236}">
                <a16:creationId xmlns:a16="http://schemas.microsoft.com/office/drawing/2014/main" id="{3225606F-E115-74C4-99D6-33F23110BEB4}"/>
              </a:ext>
            </a:extLst>
          </p:cNvPr>
          <p:cNvSpPr txBox="1">
            <a:spLocks/>
          </p:cNvSpPr>
          <p:nvPr/>
        </p:nvSpPr>
        <p:spPr>
          <a:xfrm>
            <a:off x="306060" y="1536233"/>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Clustering</a:t>
            </a:r>
          </a:p>
        </p:txBody>
      </p:sp>
    </p:spTree>
    <p:extLst>
      <p:ext uri="{BB962C8B-B14F-4D97-AF65-F5344CB8AC3E}">
        <p14:creationId xmlns:p14="http://schemas.microsoft.com/office/powerpoint/2010/main" val="1081780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Published and planned publications.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08629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Publications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3" name="Table 2">
            <a:extLst>
              <a:ext uri="{FF2B5EF4-FFF2-40B4-BE49-F238E27FC236}">
                <a16:creationId xmlns:a16="http://schemas.microsoft.com/office/drawing/2014/main" id="{E747D992-19C9-6537-EF6B-D6C8D9B35016}"/>
              </a:ext>
            </a:extLst>
          </p:cNvPr>
          <p:cNvGraphicFramePr>
            <a:graphicFrameLocks noGrp="1"/>
          </p:cNvGraphicFramePr>
          <p:nvPr>
            <p:extLst>
              <p:ext uri="{D42A27DB-BD31-4B8C-83A1-F6EECF244321}">
                <p14:modId xmlns:p14="http://schemas.microsoft.com/office/powerpoint/2010/main" val="2843948049"/>
              </p:ext>
            </p:extLst>
          </p:nvPr>
        </p:nvGraphicFramePr>
        <p:xfrm>
          <a:off x="80865" y="1543089"/>
          <a:ext cx="8575006" cy="5151898"/>
        </p:xfrm>
        <a:graphic>
          <a:graphicData uri="http://schemas.openxmlformats.org/drawingml/2006/table">
            <a:tbl>
              <a:tblPr/>
              <a:tblGrid>
                <a:gridCol w="1414634">
                  <a:extLst>
                    <a:ext uri="{9D8B030D-6E8A-4147-A177-3AD203B41FA5}">
                      <a16:colId xmlns:a16="http://schemas.microsoft.com/office/drawing/2014/main" val="3240833026"/>
                    </a:ext>
                  </a:extLst>
                </a:gridCol>
                <a:gridCol w="1937854">
                  <a:extLst>
                    <a:ext uri="{9D8B030D-6E8A-4147-A177-3AD203B41FA5}">
                      <a16:colId xmlns:a16="http://schemas.microsoft.com/office/drawing/2014/main" val="1435705588"/>
                    </a:ext>
                  </a:extLst>
                </a:gridCol>
                <a:gridCol w="5222518">
                  <a:extLst>
                    <a:ext uri="{9D8B030D-6E8A-4147-A177-3AD203B41FA5}">
                      <a16:colId xmlns:a16="http://schemas.microsoft.com/office/drawing/2014/main" val="2189066691"/>
                    </a:ext>
                  </a:extLst>
                </a:gridCol>
              </a:tblGrid>
              <a:tr h="611376">
                <a:tc>
                  <a:txBody>
                    <a:bodyPr/>
                    <a:lstStyle/>
                    <a:p>
                      <a:pPr rtl="0" fontAlgn="t">
                        <a:spcBef>
                          <a:spcPts val="0"/>
                        </a:spcBef>
                        <a:spcAft>
                          <a:spcPts val="0"/>
                        </a:spcAft>
                      </a:pPr>
                      <a:r>
                        <a:rPr lang="en-MY" sz="1200" b="1" i="0" u="none" strike="noStrike">
                          <a:solidFill>
                            <a:srgbClr val="000000"/>
                          </a:solidFill>
                          <a:effectLst/>
                          <a:latin typeface="+mn-lt"/>
                        </a:rPr>
                        <a:t>Phase</a:t>
                      </a:r>
                      <a:endParaRPr lang="en-MY" sz="1200" b="1">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Research Question</a:t>
                      </a:r>
                      <a:endParaRPr lang="en-MY" sz="1200" b="1"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Progress / Published</a:t>
                      </a:r>
                      <a:endParaRPr lang="en-MY" sz="1200" b="1"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26603699"/>
                  </a:ext>
                </a:extLst>
              </a:tr>
              <a:tr h="1249170">
                <a:tc>
                  <a:txBody>
                    <a:bodyPr/>
                    <a:lstStyle/>
                    <a:p>
                      <a:pPr rtl="0" fontAlgn="t">
                        <a:spcBef>
                          <a:spcPts val="0"/>
                        </a:spcBef>
                        <a:spcAft>
                          <a:spcPts val="0"/>
                        </a:spcAft>
                      </a:pPr>
                      <a:r>
                        <a:rPr lang="en-MY" sz="1200" b="0" i="0" u="none" strike="noStrike" dirty="0">
                          <a:solidFill>
                            <a:srgbClr val="000000"/>
                          </a:solidFill>
                          <a:effectLst/>
                          <a:latin typeface="+mn-lt"/>
                        </a:rPr>
                        <a:t>E-SC4R, Phase 1</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RQ1, RQ2</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Published journal article:</a:t>
                      </a:r>
                    </a:p>
                    <a:p>
                      <a:pPr rtl="0" fontAlgn="t">
                        <a:spcBef>
                          <a:spcPts val="0"/>
                        </a:spcBef>
                        <a:spcAft>
                          <a:spcPts val="0"/>
                        </a:spcAft>
                      </a:pPr>
                      <a:endParaRPr lang="en-MY" sz="1200" dirty="0">
                        <a:effectLst/>
                        <a:latin typeface="+mn-lt"/>
                      </a:endParaRPr>
                    </a:p>
                    <a:p>
                      <a:pPr marL="285750" indent="-285750" rtl="0" fontAlgn="base">
                        <a:spcBef>
                          <a:spcPts val="0"/>
                        </a:spcBef>
                        <a:spcAft>
                          <a:spcPts val="0"/>
                        </a:spcAft>
                        <a:buFont typeface="Arial" panose="020B0604020202020204" pitchFamily="34" charset="0"/>
                        <a:buChar char="•"/>
                      </a:pPr>
                      <a:r>
                        <a:rPr lang="en-MY" sz="1200" b="0" i="0" u="none" strike="noStrike" dirty="0">
                          <a:solidFill>
                            <a:srgbClr val="000000"/>
                          </a:solidFill>
                          <a:effectLst/>
                          <a:latin typeface="+mn-lt"/>
                        </a:rPr>
                        <a:t>Tan, Alvin Jian Jia, Chun Yong Chong, and </a:t>
                      </a:r>
                      <a:r>
                        <a:rPr lang="en-MY" sz="1200" b="0" i="0" u="none" strike="noStrike" dirty="0" err="1">
                          <a:solidFill>
                            <a:srgbClr val="000000"/>
                          </a:solidFill>
                          <a:effectLst/>
                          <a:latin typeface="+mn-lt"/>
                        </a:rPr>
                        <a:t>Aldeida</a:t>
                      </a:r>
                      <a:r>
                        <a:rPr lang="en-MY" sz="1200" b="0" i="0" u="none" strike="noStrike" dirty="0">
                          <a:solidFill>
                            <a:srgbClr val="000000"/>
                          </a:solidFill>
                          <a:effectLst/>
                          <a:latin typeface="+mn-lt"/>
                        </a:rPr>
                        <a:t> </a:t>
                      </a:r>
                      <a:r>
                        <a:rPr lang="en-MY" sz="1200" b="0" i="0" u="none" strike="noStrike" dirty="0" err="1">
                          <a:solidFill>
                            <a:srgbClr val="000000"/>
                          </a:solidFill>
                          <a:effectLst/>
                          <a:latin typeface="+mn-lt"/>
                        </a:rPr>
                        <a:t>Aleti</a:t>
                      </a:r>
                      <a:r>
                        <a:rPr lang="en-MY" sz="1200" b="0" i="0" u="none" strike="noStrike" dirty="0">
                          <a:solidFill>
                            <a:srgbClr val="000000"/>
                          </a:solidFill>
                          <a:effectLst/>
                          <a:latin typeface="+mn-lt"/>
                        </a:rPr>
                        <a:t>. "E-SC4R: Explaining Software Clustering for </a:t>
                      </a:r>
                      <a:r>
                        <a:rPr lang="en-MY" sz="1200" b="0" i="0" u="none" strike="noStrike" dirty="0" err="1">
                          <a:solidFill>
                            <a:srgbClr val="000000"/>
                          </a:solidFill>
                          <a:effectLst/>
                          <a:latin typeface="+mn-lt"/>
                        </a:rPr>
                        <a:t>Remodularisation</a:t>
                      </a:r>
                      <a:r>
                        <a:rPr lang="en-MY" sz="1200" b="0" i="0" u="none" strike="noStrike" dirty="0">
                          <a:solidFill>
                            <a:srgbClr val="000000"/>
                          </a:solidFill>
                          <a:effectLst/>
                          <a:latin typeface="+mn-lt"/>
                        </a:rPr>
                        <a:t>." Journal of Systems and Software 186 (2022): 111162.</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666228288"/>
                  </a:ext>
                </a:extLst>
              </a:tr>
              <a:tr h="1456736">
                <a:tc rowSpan="2">
                  <a:txBody>
                    <a:bodyPr/>
                    <a:lstStyle/>
                    <a:p>
                      <a:pPr rtl="0" fontAlgn="t">
                        <a:spcBef>
                          <a:spcPts val="0"/>
                        </a:spcBef>
                        <a:spcAft>
                          <a:spcPts val="0"/>
                        </a:spcAft>
                      </a:pPr>
                      <a:r>
                        <a:rPr lang="en-MY" sz="1200" b="0" i="0" u="none" strike="noStrike" dirty="0">
                          <a:solidFill>
                            <a:srgbClr val="000000"/>
                          </a:solidFill>
                          <a:effectLst/>
                          <a:latin typeface="+mn-lt"/>
                        </a:rPr>
                        <a:t>REARRANGE, Phase 2</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rowSpan="2">
                  <a:txBody>
                    <a:bodyPr/>
                    <a:lstStyle/>
                    <a:p>
                      <a:pPr rtl="0" fontAlgn="t">
                        <a:spcBef>
                          <a:spcPts val="0"/>
                        </a:spcBef>
                        <a:spcAft>
                          <a:spcPts val="0"/>
                        </a:spcAft>
                      </a:pPr>
                      <a:r>
                        <a:rPr lang="en-MY" sz="1200" b="0" i="0" u="none" strike="noStrike" dirty="0">
                          <a:solidFill>
                            <a:srgbClr val="000000"/>
                          </a:solidFill>
                          <a:effectLst/>
                          <a:latin typeface="+mn-lt"/>
                        </a:rPr>
                        <a:t>RQ3, RQ4 </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Published conference article:</a:t>
                      </a:r>
                    </a:p>
                    <a:p>
                      <a:pPr rtl="0" fontAlgn="t">
                        <a:spcBef>
                          <a:spcPts val="0"/>
                        </a:spcBef>
                        <a:spcAft>
                          <a:spcPts val="0"/>
                        </a:spcAft>
                      </a:pPr>
                      <a:endParaRPr lang="en-US" sz="1200" dirty="0">
                        <a:effectLst/>
                        <a:latin typeface="+mn-lt"/>
                      </a:endParaRPr>
                    </a:p>
                    <a:p>
                      <a:pPr marL="285750"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mn-lt"/>
                        </a:rPr>
                        <a:t>Tan, Alvin Jian Jia, Chong, Chun Yong, and </a:t>
                      </a:r>
                      <a:r>
                        <a:rPr lang="en-US" sz="1200" b="0" i="0" u="none" strike="noStrike" dirty="0" err="1">
                          <a:solidFill>
                            <a:srgbClr val="000000"/>
                          </a:solidFill>
                          <a:effectLst/>
                          <a:latin typeface="+mn-lt"/>
                        </a:rPr>
                        <a:t>Aleti</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Aldeida</a:t>
                      </a:r>
                      <a:r>
                        <a:rPr lang="en-US" sz="1200" b="0" i="0" u="none" strike="noStrike" dirty="0">
                          <a:solidFill>
                            <a:srgbClr val="000000"/>
                          </a:solidFill>
                          <a:effectLst/>
                          <a:latin typeface="+mn-lt"/>
                        </a:rPr>
                        <a:t> "Closing the Loop for Software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 REARRANGE: An Effort Estimation Approach for Software Clustering-based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2023 IEEE/ACM 45th International Conference on Software Engineering: Companion Proceedings (ICSE-Companion), Melbourne, Australia, 2023, pp. 326-327, </a:t>
                      </a:r>
                      <a:r>
                        <a:rPr lang="en-US" sz="1200" b="0" i="0" u="none" strike="noStrike" dirty="0" err="1">
                          <a:solidFill>
                            <a:srgbClr val="000000"/>
                          </a:solidFill>
                          <a:effectLst/>
                          <a:latin typeface="+mn-lt"/>
                        </a:rPr>
                        <a:t>doi</a:t>
                      </a:r>
                      <a:r>
                        <a:rPr lang="en-US" sz="1200" b="0" i="0" u="none" strike="noStrike" dirty="0">
                          <a:solidFill>
                            <a:srgbClr val="000000"/>
                          </a:solidFill>
                          <a:effectLst/>
                          <a:latin typeface="+mn-lt"/>
                        </a:rPr>
                        <a:t>: 10.1109/ICSE-Companion58688.2023.00090.</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782142608"/>
                  </a:ext>
                </a:extLst>
              </a:tr>
              <a:tr h="1456736">
                <a:tc vMerge="1">
                  <a:txBody>
                    <a:bodyPr/>
                    <a:lstStyle/>
                    <a:p>
                      <a:pPr rtl="0" fontAlgn="t">
                        <a:spcBef>
                          <a:spcPts val="0"/>
                        </a:spcBef>
                        <a:spcAft>
                          <a:spcPts val="0"/>
                        </a:spcAft>
                      </a:pP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rtl="0" fontAlgn="t">
                        <a:spcBef>
                          <a:spcPts val="0"/>
                        </a:spcBef>
                        <a:spcAft>
                          <a:spcPts val="0"/>
                        </a:spcAft>
                      </a:pP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indent="0"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mn-lt"/>
                        </a:rPr>
                        <a:t>Submitted journal article:</a:t>
                      </a:r>
                    </a:p>
                    <a:p>
                      <a:pPr marL="0" indent="0"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mn-lt"/>
                        </a:rPr>
                        <a:t>Tan, A. J. J., Chong, C. Y., and </a:t>
                      </a:r>
                      <a:r>
                        <a:rPr lang="en-US" sz="1200" b="0" i="0" u="none" strike="noStrike" dirty="0" err="1">
                          <a:solidFill>
                            <a:srgbClr val="000000"/>
                          </a:solidFill>
                          <a:effectLst/>
                          <a:latin typeface="+mn-lt"/>
                        </a:rPr>
                        <a:t>Aleti</a:t>
                      </a:r>
                      <a:r>
                        <a:rPr lang="en-US" sz="1200" b="0" i="0" u="none" strike="noStrike" dirty="0">
                          <a:solidFill>
                            <a:srgbClr val="000000"/>
                          </a:solidFill>
                          <a:effectLst/>
                          <a:latin typeface="+mn-lt"/>
                        </a:rPr>
                        <a:t>, A. "REARRANGE: An Effort Estimation Approach for Software Clustering-based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arXiv</a:t>
                      </a:r>
                      <a:r>
                        <a:rPr lang="en-US" sz="1200" b="0" i="0" u="none" strike="noStrike" dirty="0">
                          <a:solidFill>
                            <a:srgbClr val="000000"/>
                          </a:solidFill>
                          <a:effectLst/>
                          <a:latin typeface="+mn-lt"/>
                        </a:rPr>
                        <a:t> preprint arXiv:2303.06283 (2023).</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924214388"/>
                  </a:ext>
                </a:extLst>
              </a:tr>
            </a:tbl>
          </a:graphicData>
        </a:graphic>
      </p:graphicFrame>
      <p:sp>
        <p:nvSpPr>
          <p:cNvPr id="7" name="Rectangle 1">
            <a:extLst>
              <a:ext uri="{FF2B5EF4-FFF2-40B4-BE49-F238E27FC236}">
                <a16:creationId xmlns:a16="http://schemas.microsoft.com/office/drawing/2014/main" id="{D08D50A4-61D6-D956-1D52-FAB8DEB5025E}"/>
              </a:ext>
            </a:extLst>
          </p:cNvPr>
          <p:cNvSpPr>
            <a:spLocks noChangeArrowheads="1"/>
          </p:cNvSpPr>
          <p:nvPr/>
        </p:nvSpPr>
        <p:spPr bwMode="auto">
          <a:xfrm>
            <a:off x="1920875" y="1812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13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References</a:t>
            </a:r>
          </a:p>
        </p:txBody>
      </p:sp>
      <p:sp>
        <p:nvSpPr>
          <p:cNvPr id="134" name="Google Shape;134;p4"/>
          <p:cNvSpPr txBox="1">
            <a:spLocks noGrp="1"/>
          </p:cNvSpPr>
          <p:nvPr>
            <p:ph type="body" idx="4"/>
          </p:nvPr>
        </p:nvSpPr>
        <p:spPr>
          <a:xfrm>
            <a:off x="144936" y="1063265"/>
            <a:ext cx="8628129" cy="5589949"/>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Mancoridis</a:t>
            </a:r>
            <a:r>
              <a:rPr lang="en-MY" sz="1000" b="0" i="0" u="none" strike="noStrike" dirty="0">
                <a:solidFill>
                  <a:srgbClr val="222222"/>
                </a:solidFill>
                <a:effectLst/>
                <a:latin typeface="+mj-lt"/>
              </a:rPr>
              <a:t>, S., Mitchell, B. S., Chen, Y., &amp; </a:t>
            </a:r>
            <a:r>
              <a:rPr lang="en-MY" sz="1000" b="0" i="0" u="none" strike="noStrike" dirty="0" err="1">
                <a:solidFill>
                  <a:srgbClr val="222222"/>
                </a:solidFill>
                <a:effectLst/>
                <a:latin typeface="+mj-lt"/>
              </a:rPr>
              <a:t>Gansner</a:t>
            </a:r>
            <a:r>
              <a:rPr lang="en-MY" sz="1000" b="0" i="0" u="none" strike="noStrike" dirty="0">
                <a:solidFill>
                  <a:srgbClr val="222222"/>
                </a:solidFill>
                <a:effectLst/>
                <a:latin typeface="+mj-lt"/>
              </a:rPr>
              <a:t>, E. R. (1999, August). Bunch: A clustering tool for the recovery and maintenance of software system structures. In </a:t>
            </a:r>
            <a:r>
              <a:rPr lang="en-MY" sz="1000" b="0" i="1" u="none" strike="noStrike" dirty="0">
                <a:solidFill>
                  <a:srgbClr val="222222"/>
                </a:solidFill>
                <a:effectLst/>
                <a:latin typeface="+mj-lt"/>
              </a:rPr>
              <a:t>Proceedings IEEE International Conference on Software Maintenance-1999 (ICSM'99).'Software Maintenance for Business Change'(Cat. No. 99CB36360)</a:t>
            </a:r>
            <a:r>
              <a:rPr lang="en-MY" sz="1000" b="0" i="0" u="none" strike="noStrike" dirty="0">
                <a:solidFill>
                  <a:srgbClr val="222222"/>
                </a:solidFill>
                <a:effectLst/>
                <a:latin typeface="+mj-lt"/>
              </a:rPr>
              <a:t> (pp. 50-59).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Day, W. H., &amp; </a:t>
            </a:r>
            <a:r>
              <a:rPr lang="en-MY" sz="1000" b="0" i="0" u="none" strike="noStrike" dirty="0" err="1">
                <a:solidFill>
                  <a:srgbClr val="222222"/>
                </a:solidFill>
                <a:effectLst/>
                <a:latin typeface="+mj-lt"/>
              </a:rPr>
              <a:t>Edelsbrunner</a:t>
            </a:r>
            <a:r>
              <a:rPr lang="en-MY" sz="1000" b="0" i="0" u="none" strike="noStrike" dirty="0">
                <a:solidFill>
                  <a:srgbClr val="222222"/>
                </a:solidFill>
                <a:effectLst/>
                <a:latin typeface="+mj-lt"/>
              </a:rPr>
              <a:t>, H. (1984). Efficient algorithms for agglomerative hierarchical clustering methods. </a:t>
            </a:r>
            <a:r>
              <a:rPr lang="en-MY" sz="1000" b="0" i="1" u="none" strike="noStrike" dirty="0">
                <a:solidFill>
                  <a:srgbClr val="222222"/>
                </a:solidFill>
                <a:effectLst/>
                <a:latin typeface="+mj-lt"/>
              </a:rPr>
              <a:t>Journal of classification</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a:t>
            </a:r>
            <a:r>
              <a:rPr lang="en-MY" sz="1000" b="0" i="0" u="none" strike="noStrike" dirty="0">
                <a:solidFill>
                  <a:srgbClr val="222222"/>
                </a:solidFill>
                <a:effectLst/>
                <a:latin typeface="+mj-lt"/>
              </a:rPr>
              <a:t>(1), 7-24.</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Tzerpos</a:t>
            </a:r>
            <a:r>
              <a:rPr lang="en-MY" sz="1000" b="0" i="0" u="none" strike="noStrike" dirty="0">
                <a:solidFill>
                  <a:srgbClr val="222222"/>
                </a:solidFill>
                <a:effectLst/>
                <a:latin typeface="+mj-lt"/>
              </a:rPr>
              <a:t>, V., &amp; Holt, R. C. (2000, November). </a:t>
            </a:r>
            <a:r>
              <a:rPr lang="en-MY" sz="1000" b="0" i="0" u="none" strike="noStrike" dirty="0" err="1">
                <a:solidFill>
                  <a:srgbClr val="222222"/>
                </a:solidFill>
                <a:effectLst/>
                <a:latin typeface="+mj-lt"/>
              </a:rPr>
              <a:t>Accd</a:t>
            </a:r>
            <a:r>
              <a:rPr lang="en-MY" sz="1000" b="0" i="0" u="none" strike="noStrike" dirty="0">
                <a:solidFill>
                  <a:srgbClr val="222222"/>
                </a:solidFill>
                <a:effectLst/>
                <a:latin typeface="+mj-lt"/>
              </a:rPr>
              <a:t>: an algorithm for comprehension-driven clustering. In </a:t>
            </a:r>
            <a:r>
              <a:rPr lang="en-MY" sz="1000" b="0" i="1" u="none" strike="noStrike" dirty="0">
                <a:solidFill>
                  <a:srgbClr val="222222"/>
                </a:solidFill>
                <a:effectLst/>
                <a:latin typeface="+mj-lt"/>
              </a:rPr>
              <a:t>Proceedings Seventh Working Conference on Reverse Engineering</a:t>
            </a:r>
            <a:r>
              <a:rPr lang="en-MY" sz="1000" b="0" i="0" u="none" strike="noStrike" dirty="0">
                <a:solidFill>
                  <a:srgbClr val="222222"/>
                </a:solidFill>
                <a:effectLst/>
                <a:latin typeface="+mj-lt"/>
              </a:rPr>
              <a:t> (pp. 258-267).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Chong, C. Y., Lee, S. P., &amp; Ling, T. C. (2013). Efficient software clustering technique using an adaptive and preventive dendrogram cutting approach. Information and Software Technology, 55(11), 1994-2012.</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Wen, Z., &amp; </a:t>
            </a:r>
            <a:r>
              <a:rPr lang="en-MY" sz="1000" b="0" i="0" u="none" strike="noStrike" dirty="0" err="1">
                <a:solidFill>
                  <a:srgbClr val="222222"/>
                </a:solidFill>
                <a:effectLst/>
                <a:latin typeface="+mj-lt"/>
              </a:rPr>
              <a:t>Tzerpos</a:t>
            </a:r>
            <a:r>
              <a:rPr lang="en-MY" sz="1000" b="0" i="0" u="none" strike="noStrike" dirty="0">
                <a:solidFill>
                  <a:srgbClr val="222222"/>
                </a:solidFill>
                <a:effectLst/>
                <a:latin typeface="+mj-lt"/>
              </a:rPr>
              <a:t>, V. (2003, May). An optimal algorithm for </a:t>
            </a:r>
            <a:r>
              <a:rPr lang="en-MY" sz="1000" b="0" i="0" u="none" strike="noStrike" dirty="0" err="1">
                <a:solidFill>
                  <a:srgbClr val="222222"/>
                </a:solidFill>
                <a:effectLst/>
                <a:latin typeface="+mj-lt"/>
              </a:rPr>
              <a:t>MoJo</a:t>
            </a:r>
            <a:r>
              <a:rPr lang="en-MY" sz="1000" b="0" i="0" u="none" strike="noStrike" dirty="0">
                <a:solidFill>
                  <a:srgbClr val="222222"/>
                </a:solidFill>
                <a:effectLst/>
                <a:latin typeface="+mj-lt"/>
              </a:rPr>
              <a:t> distance. In 11th IEEE International Workshop on Program Comprehension, 2003. (pp. 227-235).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Oliveira, C., </a:t>
            </a:r>
            <a:r>
              <a:rPr lang="en-MY" sz="1000" b="0" i="0" u="none" strike="noStrike" dirty="0" err="1">
                <a:solidFill>
                  <a:srgbClr val="222222"/>
                </a:solidFill>
                <a:effectLst/>
                <a:latin typeface="+mj-lt"/>
              </a:rPr>
              <a:t>Aleti</a:t>
            </a:r>
            <a:r>
              <a:rPr lang="en-MY" sz="1000" b="0" i="0" u="none" strike="noStrike" dirty="0">
                <a:solidFill>
                  <a:srgbClr val="222222"/>
                </a:solidFill>
                <a:effectLst/>
                <a:latin typeface="+mj-lt"/>
              </a:rPr>
              <a:t>, A., </a:t>
            </a:r>
            <a:r>
              <a:rPr lang="en-MY" sz="1000" b="0" i="0" u="none" strike="noStrike" dirty="0" err="1">
                <a:solidFill>
                  <a:srgbClr val="222222"/>
                </a:solidFill>
                <a:effectLst/>
                <a:latin typeface="+mj-lt"/>
              </a:rPr>
              <a:t>Grunske</a:t>
            </a:r>
            <a:r>
              <a:rPr lang="en-MY" sz="1000" b="0" i="0" u="none" strike="noStrike" dirty="0">
                <a:solidFill>
                  <a:srgbClr val="222222"/>
                </a:solidFill>
                <a:effectLst/>
                <a:latin typeface="+mj-lt"/>
              </a:rPr>
              <a:t>, L., &amp; Smith-Miles, K. (2018). Mapping the effectiveness of automated test suite generation techniques. IEEE Transactions on Reliability, 67(3), 771-785.</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Pourasghar</a:t>
            </a:r>
            <a:r>
              <a:rPr lang="en-MY" sz="1000" b="0" i="0" u="none" strike="noStrike" dirty="0">
                <a:solidFill>
                  <a:srgbClr val="222222"/>
                </a:solidFill>
                <a:effectLst/>
                <a:latin typeface="+mj-lt"/>
              </a:rPr>
              <a:t>, B., </a:t>
            </a:r>
            <a:r>
              <a:rPr lang="en-MY" sz="1000" b="0" i="0" u="none" strike="noStrike" dirty="0" err="1">
                <a:solidFill>
                  <a:srgbClr val="222222"/>
                </a:solidFill>
                <a:effectLst/>
                <a:latin typeface="+mj-lt"/>
              </a:rPr>
              <a:t>Izadkhah</a:t>
            </a:r>
            <a:r>
              <a:rPr lang="en-MY" sz="1000" b="0" i="0" u="none" strike="noStrike" dirty="0">
                <a:solidFill>
                  <a:srgbClr val="222222"/>
                </a:solidFill>
                <a:effectLst/>
                <a:latin typeface="+mj-lt"/>
              </a:rPr>
              <a:t>, H., </a:t>
            </a:r>
            <a:r>
              <a:rPr lang="en-MY" sz="1000" b="0" i="0" u="none" strike="noStrike" dirty="0" err="1">
                <a:solidFill>
                  <a:srgbClr val="222222"/>
                </a:solidFill>
                <a:effectLst/>
                <a:latin typeface="+mj-lt"/>
              </a:rPr>
              <a:t>Isazadeh</a:t>
            </a:r>
            <a:r>
              <a:rPr lang="en-MY" sz="1000" b="0" i="0" u="none" strike="noStrike" dirty="0">
                <a:solidFill>
                  <a:srgbClr val="222222"/>
                </a:solidFill>
                <a:effectLst/>
                <a:latin typeface="+mj-lt"/>
              </a:rPr>
              <a:t>, A., &amp; </a:t>
            </a:r>
            <a:r>
              <a:rPr lang="en-MY" sz="1000" b="0" i="0" u="none" strike="noStrike" dirty="0" err="1">
                <a:solidFill>
                  <a:srgbClr val="222222"/>
                </a:solidFill>
                <a:effectLst/>
                <a:latin typeface="+mj-lt"/>
              </a:rPr>
              <a:t>Lotfi</a:t>
            </a:r>
            <a:r>
              <a:rPr lang="en-MY" sz="1000" b="0" i="0" u="none" strike="noStrike" dirty="0">
                <a:solidFill>
                  <a:srgbClr val="222222"/>
                </a:solidFill>
                <a:effectLst/>
                <a:latin typeface="+mj-lt"/>
              </a:rPr>
              <a:t>, S. (2021). A graph-based clustering algorithm for software systems modularization. </a:t>
            </a:r>
            <a:r>
              <a:rPr lang="en-MY" sz="1000" b="0" i="1" u="none" strike="noStrike" dirty="0">
                <a:solidFill>
                  <a:srgbClr val="222222"/>
                </a:solidFill>
                <a:effectLst/>
                <a:latin typeface="+mj-lt"/>
              </a:rPr>
              <a:t>Information and Software Technology</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133</a:t>
            </a:r>
            <a:r>
              <a:rPr lang="en-MY" sz="1000" b="0" i="0" u="none" strike="noStrike" dirty="0">
                <a:solidFill>
                  <a:srgbClr val="222222"/>
                </a:solidFill>
                <a:effectLst/>
                <a:latin typeface="+mj-lt"/>
              </a:rPr>
              <a:t>, 106469.</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Schröder</a:t>
            </a:r>
            <a:r>
              <a:rPr lang="en-MY" sz="1000" b="0" i="0" u="none" strike="noStrike" dirty="0">
                <a:solidFill>
                  <a:srgbClr val="222222"/>
                </a:solidFill>
                <a:effectLst/>
                <a:latin typeface="+mj-lt"/>
              </a:rPr>
              <a:t>, C., van der Feltz, A., </a:t>
            </a:r>
            <a:r>
              <a:rPr lang="en-MY" sz="1000" b="0" i="0" u="none" strike="noStrike" dirty="0" err="1">
                <a:solidFill>
                  <a:srgbClr val="222222"/>
                </a:solidFill>
                <a:effectLst/>
                <a:latin typeface="+mj-lt"/>
              </a:rPr>
              <a:t>Panichella</a:t>
            </a:r>
            <a:r>
              <a:rPr lang="en-MY" sz="1000" b="0" i="0" u="none" strike="noStrike" dirty="0">
                <a:solidFill>
                  <a:srgbClr val="222222"/>
                </a:solidFill>
                <a:effectLst/>
                <a:latin typeface="+mj-lt"/>
              </a:rPr>
              <a:t>, A., &amp; </a:t>
            </a:r>
            <a:r>
              <a:rPr lang="en-MY" sz="1000" b="0" i="0" u="none" strike="noStrike" dirty="0" err="1">
                <a:solidFill>
                  <a:srgbClr val="222222"/>
                </a:solidFill>
                <a:effectLst/>
                <a:latin typeface="+mj-lt"/>
              </a:rPr>
              <a:t>Aniche</a:t>
            </a:r>
            <a:r>
              <a:rPr lang="en-MY" sz="1000" b="0" i="0" u="none" strike="noStrike" dirty="0">
                <a:solidFill>
                  <a:srgbClr val="222222"/>
                </a:solidFill>
                <a:effectLst/>
                <a:latin typeface="+mj-lt"/>
              </a:rPr>
              <a:t>, M. (2021, May). Search-Based Software Re-Modularization: A Case Study at Adyen. In 2021 IEEE/ACM 43rd International Conference on Software Engineering: Software Engineering in Practice (ICSE-SEIP) (pp. 81-90).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Lavazza, Luigi. "Automated function points: Critical evaluation and discussion." 2015 IEEE/ACM 6th International Workshop on Emerging Trends in Software Metrics. IEEE, 2015.</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Casalnuovo</a:t>
            </a:r>
            <a:r>
              <a:rPr lang="en-MY" sz="1000" b="0" i="0" u="none" strike="noStrike" dirty="0">
                <a:solidFill>
                  <a:srgbClr val="222222"/>
                </a:solidFill>
                <a:effectLst/>
                <a:latin typeface="+mj-lt"/>
              </a:rPr>
              <a:t>, Casey, et al. "</a:t>
            </a:r>
            <a:r>
              <a:rPr lang="en-MY" sz="1000" b="0" i="0" u="none" strike="noStrike" dirty="0" err="1">
                <a:solidFill>
                  <a:srgbClr val="222222"/>
                </a:solidFill>
                <a:effectLst/>
                <a:latin typeface="+mj-lt"/>
              </a:rPr>
              <a:t>Gitcproc</a:t>
            </a:r>
            <a:r>
              <a:rPr lang="en-MY" sz="1000" b="0" i="0" u="none" strike="noStrike" dirty="0">
                <a:solidFill>
                  <a:srgbClr val="222222"/>
                </a:solidFill>
                <a:effectLst/>
                <a:latin typeface="+mj-lt"/>
              </a:rPr>
              <a:t>: A tool for processing and classifying </a:t>
            </a:r>
            <a:r>
              <a:rPr lang="en-MY" sz="1000" b="0" i="0" u="none" strike="noStrike" dirty="0" err="1">
                <a:solidFill>
                  <a:srgbClr val="222222"/>
                </a:solidFill>
                <a:effectLst/>
                <a:latin typeface="+mj-lt"/>
              </a:rPr>
              <a:t>github</a:t>
            </a:r>
            <a:r>
              <a:rPr lang="en-MY" sz="1000" b="0" i="0" u="none" strike="noStrike" dirty="0">
                <a:solidFill>
                  <a:srgbClr val="222222"/>
                </a:solidFill>
                <a:effectLst/>
                <a:latin typeface="+mj-lt"/>
              </a:rPr>
              <a:t> commits." Proceedings of the 26th ACM SIGSOFT International Symposium on Software Testing and Analysis. 2017.</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Walkerden</a:t>
            </a:r>
            <a:r>
              <a:rPr lang="en-MY" sz="1000" b="0" i="0" u="none" strike="noStrike" dirty="0">
                <a:solidFill>
                  <a:srgbClr val="222222"/>
                </a:solidFill>
                <a:effectLst/>
                <a:latin typeface="+mj-lt"/>
              </a:rPr>
              <a:t>, Fiona, and Ross Jeffery. "An empirical study of analogy-based software effort estimation." Empirical software engineering 4.2 (1999): 135-158.</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Ziadi</a:t>
            </a:r>
            <a:r>
              <a:rPr lang="en-MY" sz="1000" b="0" i="0" u="none" strike="noStrike" dirty="0">
                <a:solidFill>
                  <a:srgbClr val="222222"/>
                </a:solidFill>
                <a:effectLst/>
                <a:latin typeface="+mj-lt"/>
              </a:rPr>
              <a:t>, T., Frias, L., da Silva, M. A. A., &amp; </a:t>
            </a:r>
            <a:r>
              <a:rPr lang="en-MY" sz="1000" b="0" i="0" u="none" strike="noStrike" dirty="0" err="1">
                <a:solidFill>
                  <a:srgbClr val="222222"/>
                </a:solidFill>
                <a:effectLst/>
                <a:latin typeface="+mj-lt"/>
              </a:rPr>
              <a:t>Ziane</a:t>
            </a:r>
            <a:r>
              <a:rPr lang="en-MY" sz="1000" b="0" i="0" u="none" strike="noStrike" dirty="0">
                <a:solidFill>
                  <a:srgbClr val="222222"/>
                </a:solidFill>
                <a:effectLst/>
                <a:latin typeface="+mj-lt"/>
              </a:rPr>
              <a:t>, M. (2012, March). Feature identification from the source code of product variants. In 2012 16th European Conference on Software Maintenance and Reengineering (pp. 417-422). IEEE.</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Stavropoulou</a:t>
            </a:r>
            <a:r>
              <a:rPr lang="en-MY" sz="1000" b="0" i="0" u="none" strike="noStrike" dirty="0">
                <a:solidFill>
                  <a:srgbClr val="222222"/>
                </a:solidFill>
                <a:effectLst/>
                <a:latin typeface="+mj-lt"/>
              </a:rPr>
              <a:t>, I., </a:t>
            </a:r>
            <a:r>
              <a:rPr lang="en-MY" sz="1000" b="0" i="0" u="none" strike="noStrike" dirty="0" err="1">
                <a:solidFill>
                  <a:srgbClr val="222222"/>
                </a:solidFill>
                <a:effectLst/>
                <a:latin typeface="+mj-lt"/>
              </a:rPr>
              <a:t>Grigoriou</a:t>
            </a:r>
            <a:r>
              <a:rPr lang="en-MY" sz="1000" b="0" i="0" u="none" strike="noStrike" dirty="0">
                <a:solidFill>
                  <a:srgbClr val="222222"/>
                </a:solidFill>
                <a:effectLst/>
                <a:latin typeface="+mj-lt"/>
              </a:rPr>
              <a:t>, M., &amp; </a:t>
            </a:r>
            <a:r>
              <a:rPr lang="en-MY" sz="1000" b="0" i="0" u="none" strike="noStrike" dirty="0" err="1">
                <a:solidFill>
                  <a:srgbClr val="222222"/>
                </a:solidFill>
                <a:effectLst/>
                <a:latin typeface="+mj-lt"/>
              </a:rPr>
              <a:t>Kontogiannis</a:t>
            </a:r>
            <a:r>
              <a:rPr lang="en-MY" sz="1000" b="0" i="0" u="none" strike="noStrike" dirty="0">
                <a:solidFill>
                  <a:srgbClr val="222222"/>
                </a:solidFill>
                <a:effectLst/>
                <a:latin typeface="+mj-lt"/>
              </a:rPr>
              <a:t>, K. (2017). Case study on which relations to use for clustering-based software architecture recovery. Empirical Software Engineering, 22(4), 1717-1762.</a:t>
            </a:r>
            <a:endParaRPr lang="en-MY" sz="1000" b="0" i="0" u="none" strike="noStrike" dirty="0">
              <a:solidFill>
                <a:srgbClr val="000000"/>
              </a:solidFill>
              <a:effectLst/>
              <a:latin typeface="+mj-lt"/>
            </a:endParaRP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Beck, F., &amp; Diehl, S. (2010, October). Evaluating the impact of software evolution on software clustering. In </a:t>
            </a:r>
            <a:r>
              <a:rPr lang="en-MY" sz="1000" b="0" i="1" u="none" strike="noStrike" dirty="0">
                <a:solidFill>
                  <a:srgbClr val="222222"/>
                </a:solidFill>
                <a:effectLst/>
                <a:latin typeface="+mj-lt"/>
              </a:rPr>
              <a:t>2010 17th Working Conference on Reverse Engineering</a:t>
            </a:r>
            <a:r>
              <a:rPr lang="en-MY" sz="1000" b="0" i="0" u="none" strike="noStrike" dirty="0">
                <a:solidFill>
                  <a:srgbClr val="222222"/>
                </a:solidFill>
                <a:effectLst/>
                <a:latin typeface="+mj-lt"/>
              </a:rPr>
              <a:t> (pp. 99-108). IEEE.</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Alsarhan</a:t>
            </a:r>
            <a:r>
              <a:rPr lang="en-MY" sz="1000" b="0" i="0" u="none" strike="noStrike" dirty="0">
                <a:solidFill>
                  <a:srgbClr val="222222"/>
                </a:solidFill>
                <a:effectLst/>
                <a:latin typeface="+mj-lt"/>
              </a:rPr>
              <a:t>, Q., Ahmed, B. S., Bures, M., &amp; </a:t>
            </a:r>
            <a:r>
              <a:rPr lang="en-MY" sz="1000" b="0" i="0" u="none" strike="noStrike" dirty="0" err="1">
                <a:solidFill>
                  <a:srgbClr val="222222"/>
                </a:solidFill>
                <a:effectLst/>
                <a:latin typeface="+mj-lt"/>
              </a:rPr>
              <a:t>Zamli</a:t>
            </a:r>
            <a:r>
              <a:rPr lang="en-MY" sz="1000" b="0" i="0" u="none" strike="noStrike" dirty="0">
                <a:solidFill>
                  <a:srgbClr val="222222"/>
                </a:solidFill>
                <a:effectLst/>
                <a:latin typeface="+mj-lt"/>
              </a:rPr>
              <a:t>, K. Z. (2021). Software Module Clustering: An In-Depth Literature Analysis. </a:t>
            </a:r>
            <a:r>
              <a:rPr lang="en-MY" sz="1000" b="0" i="1" u="none" strike="noStrike" dirty="0">
                <a:solidFill>
                  <a:srgbClr val="222222"/>
                </a:solidFill>
                <a:effectLst/>
                <a:latin typeface="+mj-lt"/>
              </a:rPr>
              <a:t>IEEE Transactions on Software Engineering</a:t>
            </a:r>
            <a:r>
              <a:rPr lang="en-MY" sz="1000" b="0" i="0" u="none" strike="noStrike" dirty="0">
                <a:solidFill>
                  <a:srgbClr val="222222"/>
                </a:solidFill>
                <a:effectLst/>
                <a:latin typeface="+mj-lt"/>
              </a:rPr>
              <a:t>.</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Jin</a:t>
            </a:r>
            <a:r>
              <a:rPr lang="en-MY" sz="1000" b="0" i="0" u="none" strike="noStrike" dirty="0">
                <a:solidFill>
                  <a:srgbClr val="222222"/>
                </a:solidFill>
                <a:effectLst/>
                <a:latin typeface="+mj-lt"/>
              </a:rPr>
              <a:t>, W., Cai, Y., </a:t>
            </a:r>
            <a:r>
              <a:rPr lang="en-MY" sz="1000" b="0" i="0" u="none" strike="noStrike" dirty="0" err="1">
                <a:solidFill>
                  <a:srgbClr val="222222"/>
                </a:solidFill>
                <a:effectLst/>
                <a:latin typeface="+mj-lt"/>
              </a:rPr>
              <a:t>Kazman</a:t>
            </a:r>
            <a:r>
              <a:rPr lang="en-MY" sz="1000" b="0" i="0" u="none" strike="noStrike" dirty="0">
                <a:solidFill>
                  <a:srgbClr val="222222"/>
                </a:solidFill>
                <a:effectLst/>
                <a:latin typeface="+mj-lt"/>
              </a:rPr>
              <a:t>, R., Zheng, Q., Cui, D., &amp; Liu, T. (2019, May). ENRE: a tool framework for extensible </a:t>
            </a:r>
            <a:r>
              <a:rPr lang="en-MY" sz="1000" b="0" i="0" u="none" strike="noStrike" dirty="0" err="1">
                <a:solidFill>
                  <a:srgbClr val="222222"/>
                </a:solidFill>
                <a:effectLst/>
                <a:latin typeface="+mj-lt"/>
              </a:rPr>
              <a:t>eNtity</a:t>
            </a:r>
            <a:r>
              <a:rPr lang="en-MY" sz="1000" b="0" i="0" u="none" strike="noStrike" dirty="0">
                <a:solidFill>
                  <a:srgbClr val="222222"/>
                </a:solidFill>
                <a:effectLst/>
                <a:latin typeface="+mj-lt"/>
              </a:rPr>
              <a:t> relation extraction. In </a:t>
            </a:r>
            <a:r>
              <a:rPr lang="en-MY" sz="1000" b="0" i="1" u="none" strike="noStrike" dirty="0">
                <a:solidFill>
                  <a:srgbClr val="222222"/>
                </a:solidFill>
                <a:effectLst/>
                <a:latin typeface="+mj-lt"/>
              </a:rPr>
              <a:t>2019 IEEE/ACM 41st International Conference on Software Engineering: Companion Proceedings (ICSE-Companion)</a:t>
            </a:r>
            <a:r>
              <a:rPr lang="en-MY" sz="1000" b="0" i="0" u="none" strike="noStrike" dirty="0">
                <a:solidFill>
                  <a:srgbClr val="222222"/>
                </a:solidFill>
                <a:effectLst/>
                <a:latin typeface="+mj-lt"/>
              </a:rPr>
              <a:t> (pp. 67-70). IEEE.</a:t>
            </a:r>
          </a:p>
          <a:p>
            <a:pPr rtl="0" fontAlgn="base">
              <a:spcBef>
                <a:spcPts val="0"/>
              </a:spcBef>
              <a:spcAft>
                <a:spcPts val="0"/>
              </a:spcAft>
              <a:buSzPct val="100000"/>
              <a:buFont typeface="+mj-lt"/>
              <a:buAutoNum type="arabicPeriod"/>
            </a:pPr>
            <a:r>
              <a:rPr lang="en-MY" sz="1000" b="0" i="0" u="sng" strike="noStrike" dirty="0">
                <a:solidFill>
                  <a:srgbClr val="009688"/>
                </a:solidFill>
                <a:effectLst/>
                <a:latin typeface="+mj-lt"/>
                <a:hlinkClick r:id="rId3"/>
              </a:rPr>
              <a:t>http://formula.its.unimelb.edu.au/matilda</a:t>
            </a:r>
            <a:endParaRPr lang="en-MY" sz="1000" b="0" i="0" u="none" strike="noStrike" dirty="0">
              <a:solidFill>
                <a:srgbClr val="222222"/>
              </a:solidFill>
              <a:effectLst/>
              <a:latin typeface="+mj-lt"/>
            </a:endParaRPr>
          </a:p>
          <a:p>
            <a:pPr rtl="0" fontAlgn="base">
              <a:spcBef>
                <a:spcPts val="0"/>
              </a:spcBef>
              <a:spcAft>
                <a:spcPts val="0"/>
              </a:spcAft>
              <a:buSzPct val="100000"/>
              <a:buFont typeface="+mj-lt"/>
              <a:buAutoNum type="arabicPeriod"/>
            </a:pPr>
            <a:r>
              <a:rPr lang="en-MY" sz="1000" b="0" i="0" u="sng" strike="noStrike" dirty="0">
                <a:solidFill>
                  <a:srgbClr val="009688"/>
                </a:solidFill>
                <a:effectLst/>
                <a:latin typeface="+mj-lt"/>
                <a:hlinkClick r:id="rId4"/>
              </a:rPr>
              <a:t>https://github.com/mauricioaniche/ck</a:t>
            </a:r>
            <a:endParaRPr lang="en-MY" sz="1000" b="0" i="0" u="none" strike="noStrike" dirty="0">
              <a:solidFill>
                <a:srgbClr val="222222"/>
              </a:solidFill>
              <a:effectLst/>
              <a:latin typeface="+mj-lt"/>
            </a:endParaRP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Mitchell, B. S., &amp; </a:t>
            </a:r>
            <a:r>
              <a:rPr lang="en-MY" sz="1000" b="0" i="0" u="none" strike="noStrike" dirty="0" err="1">
                <a:solidFill>
                  <a:srgbClr val="222222"/>
                </a:solidFill>
                <a:effectLst/>
                <a:latin typeface="+mj-lt"/>
              </a:rPr>
              <a:t>Mancoridis</a:t>
            </a:r>
            <a:r>
              <a:rPr lang="en-MY" sz="1000" b="0" i="0" u="none" strike="noStrike" dirty="0">
                <a:solidFill>
                  <a:srgbClr val="222222"/>
                </a:solidFill>
                <a:effectLst/>
                <a:latin typeface="+mj-lt"/>
              </a:rPr>
              <a:t>, S. (2008). On the evaluation of the bunch search-based software modularization algorithm. </a:t>
            </a:r>
            <a:r>
              <a:rPr lang="en-MY" sz="1000" b="0" i="1" u="none" strike="noStrike" dirty="0">
                <a:solidFill>
                  <a:srgbClr val="222222"/>
                </a:solidFill>
                <a:effectLst/>
                <a:latin typeface="+mj-lt"/>
              </a:rPr>
              <a:t>Soft Computing</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12</a:t>
            </a:r>
            <a:r>
              <a:rPr lang="en-MY" sz="1000" b="0" i="0" u="none" strike="noStrike" dirty="0">
                <a:solidFill>
                  <a:srgbClr val="222222"/>
                </a:solidFill>
                <a:effectLst/>
                <a:latin typeface="+mj-lt"/>
              </a:rPr>
              <a:t>(1), 77-93.</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Qi, </a:t>
            </a:r>
            <a:r>
              <a:rPr lang="en-MY" sz="1000" b="0" i="0" u="none" strike="noStrike" dirty="0" err="1">
                <a:solidFill>
                  <a:srgbClr val="222222"/>
                </a:solidFill>
                <a:effectLst/>
                <a:latin typeface="+mj-lt"/>
              </a:rPr>
              <a:t>Fumin</a:t>
            </a:r>
            <a:r>
              <a:rPr lang="en-MY" sz="1000" b="0" i="0" u="none" strike="noStrike" dirty="0">
                <a:solidFill>
                  <a:srgbClr val="222222"/>
                </a:solidFill>
                <a:effectLst/>
                <a:latin typeface="+mj-lt"/>
              </a:rPr>
              <a:t>, et al. "Software effort estimation based on open source projects: Case study of </a:t>
            </a:r>
            <a:r>
              <a:rPr lang="en-MY" sz="1000" b="0" i="0" u="none" strike="noStrike" dirty="0" err="1">
                <a:solidFill>
                  <a:srgbClr val="222222"/>
                </a:solidFill>
                <a:effectLst/>
                <a:latin typeface="+mj-lt"/>
              </a:rPr>
              <a:t>Github</a:t>
            </a:r>
            <a:r>
              <a:rPr lang="en-MY" sz="1000" b="0" i="0" u="none" strike="noStrike" dirty="0">
                <a:solidFill>
                  <a:srgbClr val="222222"/>
                </a:solidFill>
                <a:effectLst/>
                <a:latin typeface="+mj-lt"/>
              </a:rPr>
              <a:t>." Information and Software Technology 92 (2017): 145-157.</a:t>
            </a:r>
            <a:br>
              <a:rPr lang="en-MY" b="0" dirty="0">
                <a:effectLst/>
              </a:rPr>
            </a:br>
            <a:endParaRPr dirty="0"/>
          </a:p>
        </p:txBody>
      </p:sp>
    </p:spTree>
    <p:extLst>
      <p:ext uri="{BB962C8B-B14F-4D97-AF65-F5344CB8AC3E}">
        <p14:creationId xmlns:p14="http://schemas.microsoft.com/office/powerpoint/2010/main" val="3276452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7"/>
          <p:cNvSpPr txBox="1"/>
          <p:nvPr/>
        </p:nvSpPr>
        <p:spPr>
          <a:xfrm>
            <a:off x="559569" y="2186313"/>
            <a:ext cx="10515600" cy="10174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01279"/>
              </a:buClr>
              <a:buSzPts val="7200"/>
              <a:buFont typeface="Arial Narrow"/>
              <a:buNone/>
            </a:pPr>
            <a:r>
              <a:rPr lang="en-AU" sz="7200" b="1" i="0" u="none" strike="noStrike" cap="none">
                <a:solidFill>
                  <a:srgbClr val="006CAB"/>
                </a:solidFill>
                <a:latin typeface="Arial Narrow"/>
                <a:ea typeface="Arial Narrow"/>
                <a:cs typeface="Arial Narrow"/>
                <a:sym typeface="Arial Narrow"/>
              </a:rPr>
              <a:t>THANK YOU</a:t>
            </a:r>
            <a:endParaRPr sz="7200" b="1" i="0" u="none" strike="noStrike" cap="none">
              <a:solidFill>
                <a:srgbClr val="006CAB"/>
              </a:solidFill>
              <a:latin typeface="Arial Narrow"/>
              <a:ea typeface="Arial Narrow"/>
              <a:cs typeface="Arial Narrow"/>
              <a:sym typeface="Arial Narrow"/>
            </a:endParaRPr>
          </a:p>
        </p:txBody>
      </p:sp>
      <p:sp>
        <p:nvSpPr>
          <p:cNvPr id="162" name="Google Shape;162;p7"/>
          <p:cNvSpPr txBox="1"/>
          <p:nvPr/>
        </p:nvSpPr>
        <p:spPr>
          <a:xfrm>
            <a:off x="559569" y="4908470"/>
            <a:ext cx="10515600" cy="144470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595959"/>
              </a:buClr>
              <a:buSzPts val="2400"/>
              <a:buFont typeface="Arial Narrow"/>
              <a:buNone/>
            </a:pPr>
            <a:r>
              <a:rPr lang="en-AU" sz="2400" b="1" i="0" u="none" strike="noStrike" cap="none" dirty="0">
                <a:solidFill>
                  <a:srgbClr val="595959"/>
                </a:solidFill>
                <a:latin typeface="Arial Narrow"/>
                <a:ea typeface="Arial Narrow"/>
                <a:cs typeface="Arial Narrow"/>
                <a:sym typeface="Arial Narrow"/>
              </a:rPr>
              <a:t>FIND OUT MORE AT </a:t>
            </a:r>
            <a:r>
              <a:rPr lang="en-AU" sz="2400" b="1" i="0" u="none" strike="noStrike" cap="none" dirty="0">
                <a:solidFill>
                  <a:srgbClr val="006CAB"/>
                </a:solidFill>
                <a:latin typeface="Arial Narrow"/>
                <a:ea typeface="Arial Narrow"/>
                <a:cs typeface="Arial Narrow"/>
                <a:sym typeface="Arial Narrow"/>
              </a:rPr>
              <a:t>MONASH.EDU.MY</a:t>
            </a:r>
          </a:p>
          <a:p>
            <a:pPr marL="0" marR="0" lvl="0" indent="0" algn="l" rtl="0">
              <a:lnSpc>
                <a:spcPct val="90000"/>
              </a:lnSpc>
              <a:spcBef>
                <a:spcPts val="0"/>
              </a:spcBef>
              <a:spcAft>
                <a:spcPts val="0"/>
              </a:spcAft>
              <a:buClr>
                <a:srgbClr val="595959"/>
              </a:buClr>
              <a:buSzPts val="2400"/>
              <a:buFont typeface="Arial Narrow"/>
              <a:buNone/>
            </a:pPr>
            <a:r>
              <a:rPr lang="en-US" sz="2400" b="1" dirty="0">
                <a:solidFill>
                  <a:srgbClr val="595959"/>
                </a:solidFill>
                <a:latin typeface="Arial Narrow"/>
                <a:ea typeface="Arial Narrow"/>
                <a:cs typeface="Arial Narrow"/>
                <a:sym typeface="Arial Narrow"/>
              </a:rPr>
              <a:t>EMAIL: </a:t>
            </a:r>
            <a:r>
              <a:rPr lang="en-US" sz="2400" b="1" i="0" u="none" strike="noStrike" cap="none" dirty="0">
                <a:solidFill>
                  <a:srgbClr val="006CAB"/>
                </a:solidFill>
                <a:latin typeface="Arial Narrow"/>
                <a:ea typeface="Arial Narrow"/>
                <a:cs typeface="Arial Narrow"/>
                <a:sym typeface="Arial Narrow"/>
                <a:hlinkClick r:id="rId3"/>
              </a:rPr>
              <a:t>alvin.tan@monash.edu</a:t>
            </a:r>
            <a:r>
              <a:rPr lang="en-US" sz="2400" b="1" i="0" u="none" strike="noStrike" cap="none" dirty="0">
                <a:solidFill>
                  <a:srgbClr val="006CAB"/>
                </a:solidFill>
                <a:latin typeface="Arial Narrow"/>
                <a:ea typeface="Arial Narrow"/>
                <a:cs typeface="Arial Narrow"/>
                <a:sym typeface="Arial Narrow"/>
              </a:rPr>
              <a:t>, </a:t>
            </a:r>
            <a:r>
              <a:rPr lang="en-US" sz="2400" b="1" i="0" u="sng" strike="noStrike" cap="none" dirty="0">
                <a:solidFill>
                  <a:srgbClr val="006CAB"/>
                </a:solidFill>
                <a:latin typeface="Arial Narrow"/>
                <a:ea typeface="Arial Narrow"/>
                <a:cs typeface="Arial Narrow"/>
                <a:sym typeface="Arial Narrow"/>
                <a:hlinkClick r:id="rId4"/>
              </a:rPr>
              <a:t>chong.chunyong@monash.edu</a:t>
            </a:r>
            <a:r>
              <a:rPr lang="en-US" sz="2400" b="1" i="0" u="sng" strike="noStrike" cap="none" dirty="0">
                <a:solidFill>
                  <a:srgbClr val="006CAB"/>
                </a:solidFill>
                <a:latin typeface="Arial Narrow"/>
                <a:ea typeface="Arial Narrow"/>
                <a:cs typeface="Arial Narrow"/>
                <a:sym typeface="Arial Narrow"/>
              </a:rPr>
              <a:t>, </a:t>
            </a:r>
            <a:r>
              <a:rPr lang="en-US" sz="2400" b="1" i="0" strike="noStrike" cap="none" dirty="0">
                <a:solidFill>
                  <a:srgbClr val="006CAB"/>
                </a:solidFill>
                <a:latin typeface="Arial Narrow"/>
                <a:ea typeface="Arial Narrow"/>
                <a:cs typeface="Arial Narrow"/>
                <a:sym typeface="Arial Narrow"/>
              </a:rPr>
              <a:t>	</a:t>
            </a:r>
            <a:r>
              <a:rPr lang="en-US" sz="2400" b="1" i="0" u="sng" strike="noStrike" cap="none" dirty="0">
                <a:solidFill>
                  <a:srgbClr val="006CAB"/>
                </a:solidFill>
                <a:latin typeface="Arial Narrow"/>
                <a:ea typeface="Arial Narrow"/>
                <a:cs typeface="Arial Narrow"/>
                <a:sym typeface="Arial Narrow"/>
              </a:rPr>
              <a:t>aldeida.aleti@monash.edu</a:t>
            </a:r>
            <a:endParaRPr lang="en-US" sz="1400" b="0" i="0" u="sng" strike="noStrike" cap="none" dirty="0">
              <a:solidFill>
                <a:srgbClr val="006CAB"/>
              </a:solidFill>
              <a:latin typeface="Arial"/>
              <a:ea typeface="Arial"/>
              <a:cs typeface="Arial"/>
              <a:sym typeface="Arial"/>
            </a:endParaRPr>
          </a:p>
        </p:txBody>
      </p:sp>
      <p:pic>
        <p:nvPicPr>
          <p:cNvPr id="163" name="Google Shape;163;p7"/>
          <p:cNvPicPr preferRelativeResize="0"/>
          <p:nvPr/>
        </p:nvPicPr>
        <p:blipFill rotWithShape="1">
          <a:blip r:embed="rId5">
            <a:alphaModFix/>
          </a:blip>
          <a:srcRect/>
          <a:stretch/>
        </p:blipFill>
        <p:spPr>
          <a:xfrm>
            <a:off x="8767000" y="0"/>
            <a:ext cx="2924175" cy="6858000"/>
          </a:xfrm>
          <a:prstGeom prst="rect">
            <a:avLst/>
          </a:prstGeom>
          <a:noFill/>
          <a:ln>
            <a:noFill/>
          </a:ln>
        </p:spPr>
      </p:pic>
      <p:sp>
        <p:nvSpPr>
          <p:cNvPr id="164" name="Google Shape;164;p7"/>
          <p:cNvSpPr txBox="1">
            <a:spLocks noGrp="1"/>
          </p:cNvSpPr>
          <p:nvPr>
            <p:ph type="body" idx="1"/>
          </p:nvPr>
        </p:nvSpPr>
        <p:spPr>
          <a:xfrm>
            <a:off x="306060" y="326309"/>
            <a:ext cx="7452000" cy="737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116" name="Google Shape;116;p2"/>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17" name="Google Shape;117;p2"/>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r>
              <a:rPr lang="en-MY" dirty="0"/>
              <a:t>Appendix</a:t>
            </a:r>
            <a:endParaRPr dirty="0"/>
          </a:p>
        </p:txBody>
      </p:sp>
      <p:sp>
        <p:nvSpPr>
          <p:cNvPr id="118" name="Google Shape;118;p2"/>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Dataset</a:t>
            </a:r>
          </a:p>
        </p:txBody>
      </p:sp>
      <p:sp>
        <p:nvSpPr>
          <p:cNvPr id="134" name="Google Shape;134;p4"/>
          <p:cNvSpPr txBox="1">
            <a:spLocks noGrp="1"/>
          </p:cNvSpPr>
          <p:nvPr>
            <p:ph type="body" idx="4"/>
          </p:nvPr>
        </p:nvSpPr>
        <p:spPr>
          <a:xfrm>
            <a:off x="306361" y="2095866"/>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30 projects</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GitHub and Apache Java projects.</a:t>
            </a:r>
          </a:p>
          <a:p>
            <a:pPr marL="800100" lvl="1" indent="-342900">
              <a:spcBef>
                <a:spcPts val="0"/>
              </a:spcBef>
              <a:buSzPts val="2000"/>
              <a:buFont typeface="Arial" panose="020B0604020202020204" pitchFamily="34" charset="0"/>
              <a:buChar char="•"/>
            </a:pPr>
            <a:r>
              <a:rPr lang="en-MY" sz="1800" dirty="0">
                <a:latin typeface="+mj-lt"/>
              </a:rPr>
              <a:t>Sorted by the number of stars to make sure they are active with a reasonable amount of commits and releases.</a:t>
            </a:r>
          </a:p>
          <a:p>
            <a:pPr marL="342900" indent="-342900">
              <a:spcBef>
                <a:spcPts val="0"/>
              </a:spcBef>
              <a:buFont typeface="Arial" panose="020B0604020202020204" pitchFamily="34" charset="0"/>
              <a:buChar char="•"/>
            </a:pPr>
            <a:r>
              <a:rPr lang="en-MY" dirty="0">
                <a:latin typeface="+mj-lt"/>
              </a:rPr>
              <a:t>21 releases are crawled.</a:t>
            </a:r>
          </a:p>
          <a:p>
            <a:pPr marL="0" lvl="0" indent="0" algn="l" rtl="0">
              <a:lnSpc>
                <a:spcPct val="90000"/>
              </a:lnSpc>
              <a:spcBef>
                <a:spcPts val="0"/>
              </a:spcBef>
              <a:spcAft>
                <a:spcPts val="0"/>
              </a:spcAft>
              <a:buClr>
                <a:schemeClr val="dk1"/>
              </a:buClr>
              <a:buSzPts val="2000"/>
              <a:buNone/>
            </a:pPr>
            <a:endParaRPr dirty="0"/>
          </a:p>
        </p:txBody>
      </p:sp>
      <p:graphicFrame>
        <p:nvGraphicFramePr>
          <p:cNvPr id="2" name="Table 2">
            <a:extLst>
              <a:ext uri="{FF2B5EF4-FFF2-40B4-BE49-F238E27FC236}">
                <a16:creationId xmlns:a16="http://schemas.microsoft.com/office/drawing/2014/main" id="{3C12F016-CD1C-C688-EA98-F2F291382790}"/>
              </a:ext>
            </a:extLst>
          </p:cNvPr>
          <p:cNvGraphicFramePr>
            <a:graphicFrameLocks noGrp="1"/>
          </p:cNvGraphicFramePr>
          <p:nvPr>
            <p:extLst>
              <p:ext uri="{D42A27DB-BD31-4B8C-83A1-F6EECF244321}">
                <p14:modId xmlns:p14="http://schemas.microsoft.com/office/powerpoint/2010/main" val="2441866255"/>
              </p:ext>
            </p:extLst>
          </p:nvPr>
        </p:nvGraphicFramePr>
        <p:xfrm>
          <a:off x="959684" y="3797049"/>
          <a:ext cx="2539296" cy="2295585"/>
        </p:xfrm>
        <a:graphic>
          <a:graphicData uri="http://schemas.openxmlformats.org/drawingml/2006/table">
            <a:tbl>
              <a:tblPr firstRow="1" bandRow="1">
                <a:tableStyleId>{5C22544A-7EE6-4342-B048-85BDC9FD1C3A}</a:tableStyleId>
              </a:tblPr>
              <a:tblGrid>
                <a:gridCol w="2539296">
                  <a:extLst>
                    <a:ext uri="{9D8B030D-6E8A-4147-A177-3AD203B41FA5}">
                      <a16:colId xmlns:a16="http://schemas.microsoft.com/office/drawing/2014/main" val="2358470927"/>
                    </a:ext>
                  </a:extLst>
                </a:gridCol>
              </a:tblGrid>
              <a:tr h="459117">
                <a:tc>
                  <a:txBody>
                    <a:bodyPr/>
                    <a:lstStyle/>
                    <a:p>
                      <a:r>
                        <a:rPr lang="en-MY" sz="1800" dirty="0"/>
                        <a:t>Project Version</a:t>
                      </a:r>
                    </a:p>
                  </a:txBody>
                  <a:tcPr/>
                </a:tc>
                <a:extLst>
                  <a:ext uri="{0D108BD9-81ED-4DB2-BD59-A6C34878D82A}">
                    <a16:rowId xmlns:a16="http://schemas.microsoft.com/office/drawing/2014/main" val="1746689338"/>
                  </a:ext>
                </a:extLst>
              </a:tr>
              <a:tr h="459117">
                <a:tc>
                  <a:txBody>
                    <a:bodyPr/>
                    <a:lstStyle/>
                    <a:p>
                      <a:r>
                        <a:rPr lang="en-MY" sz="1800" dirty="0"/>
                        <a:t>Web3j version 1</a:t>
                      </a:r>
                    </a:p>
                  </a:txBody>
                  <a:tcPr/>
                </a:tc>
                <a:extLst>
                  <a:ext uri="{0D108BD9-81ED-4DB2-BD59-A6C34878D82A}">
                    <a16:rowId xmlns:a16="http://schemas.microsoft.com/office/drawing/2014/main" val="1091872824"/>
                  </a:ext>
                </a:extLst>
              </a:tr>
              <a:tr h="459117">
                <a:tc>
                  <a:txBody>
                    <a:bodyPr/>
                    <a:lstStyle/>
                    <a:p>
                      <a:r>
                        <a:rPr lang="en-MY" sz="1800" dirty="0"/>
                        <a:t>Web3j version 2</a:t>
                      </a:r>
                    </a:p>
                  </a:txBody>
                  <a:tcPr/>
                </a:tc>
                <a:extLst>
                  <a:ext uri="{0D108BD9-81ED-4DB2-BD59-A6C34878D82A}">
                    <a16:rowId xmlns:a16="http://schemas.microsoft.com/office/drawing/2014/main" val="3688258894"/>
                  </a:ext>
                </a:extLst>
              </a:tr>
              <a:tr h="459117">
                <a:tc>
                  <a:txBody>
                    <a:bodyPr/>
                    <a:lstStyle/>
                    <a:p>
                      <a:r>
                        <a:rPr lang="en-MY" sz="1800" dirty="0"/>
                        <a:t>…</a:t>
                      </a:r>
                    </a:p>
                  </a:txBody>
                  <a:tcPr/>
                </a:tc>
                <a:extLst>
                  <a:ext uri="{0D108BD9-81ED-4DB2-BD59-A6C34878D82A}">
                    <a16:rowId xmlns:a16="http://schemas.microsoft.com/office/drawing/2014/main" val="2343676504"/>
                  </a:ext>
                </a:extLst>
              </a:tr>
              <a:tr h="459117">
                <a:tc>
                  <a:txBody>
                    <a:bodyPr/>
                    <a:lstStyle/>
                    <a:p>
                      <a:r>
                        <a:rPr lang="en-MY" sz="1800" dirty="0"/>
                        <a:t>Web3j version 21</a:t>
                      </a:r>
                    </a:p>
                  </a:txBody>
                  <a:tcPr/>
                </a:tc>
                <a:extLst>
                  <a:ext uri="{0D108BD9-81ED-4DB2-BD59-A6C34878D82A}">
                    <a16:rowId xmlns:a16="http://schemas.microsoft.com/office/drawing/2014/main" val="1687619969"/>
                  </a:ext>
                </a:extLst>
              </a:tr>
            </a:tbl>
          </a:graphicData>
        </a:graphic>
      </p:graphicFrame>
      <p:sp>
        <p:nvSpPr>
          <p:cNvPr id="5" name="Google Shape;133;p4">
            <a:extLst>
              <a:ext uri="{FF2B5EF4-FFF2-40B4-BE49-F238E27FC236}">
                <a16:creationId xmlns:a16="http://schemas.microsoft.com/office/drawing/2014/main" id="{C95CBF9C-5866-AB9D-2635-1A6E651581C4}"/>
              </a:ext>
            </a:extLst>
          </p:cNvPr>
          <p:cNvSpPr txBox="1">
            <a:spLocks/>
          </p:cNvSpPr>
          <p:nvPr/>
        </p:nvSpPr>
        <p:spPr>
          <a:xfrm>
            <a:off x="380705" y="106326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2986993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Raw Depends</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2530" name="Picture 2">
            <a:extLst>
              <a:ext uri="{FF2B5EF4-FFF2-40B4-BE49-F238E27FC236}">
                <a16:creationId xmlns:a16="http://schemas.microsoft.com/office/drawing/2014/main" id="{5612A8EF-CF7C-F48E-2CD1-2FB41028D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094" y="978761"/>
            <a:ext cx="5843318" cy="572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00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Raw Refactoring Miner</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7650" name="Picture 2">
            <a:extLst>
              <a:ext uri="{FF2B5EF4-FFF2-40B4-BE49-F238E27FC236}">
                <a16:creationId xmlns:a16="http://schemas.microsoft.com/office/drawing/2014/main" id="{09B485F1-6334-4084-4634-3B745073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62" y="1930546"/>
            <a:ext cx="8129229" cy="378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307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err="1"/>
              <a:t>MoJoFM</a:t>
            </a:r>
            <a:endParaRPr lang="en-MY" dirty="0"/>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4" name="Google Shape;134;p4"/>
          <p:cNvSpPr txBox="1">
            <a:spLocks noGrp="1"/>
          </p:cNvSpPr>
          <p:nvPr>
            <p:ph type="body" idx="4"/>
          </p:nvPr>
        </p:nvSpPr>
        <p:spPr>
          <a:xfrm>
            <a:off x="294361" y="2131370"/>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Tx/>
              <a:buChar char="-"/>
            </a:pPr>
            <a:r>
              <a:rPr lang="en-MY" dirty="0"/>
              <a:t>spark-master contains workflows</a:t>
            </a:r>
          </a:p>
          <a:p>
            <a:pPr marL="342900" lvl="0" indent="-342900" algn="l" rtl="0">
              <a:lnSpc>
                <a:spcPct val="90000"/>
              </a:lnSpc>
              <a:spcBef>
                <a:spcPts val="0"/>
              </a:spcBef>
              <a:spcAft>
                <a:spcPts val="0"/>
              </a:spcAft>
              <a:buClr>
                <a:schemeClr val="dk1"/>
              </a:buClr>
              <a:buSzPts val="2000"/>
              <a:buFontTx/>
              <a:buChar char="-"/>
            </a:pPr>
            <a:r>
              <a:rPr lang="en-MY" dirty="0"/>
              <a:t>Core contains benchmarks</a:t>
            </a: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6626" name="Picture 2">
            <a:extLst>
              <a:ext uri="{FF2B5EF4-FFF2-40B4-BE49-F238E27FC236}">
                <a16:creationId xmlns:a16="http://schemas.microsoft.com/office/drawing/2014/main" id="{5CDBA630-0B61-60D6-D572-FE33DC8B0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541" y="1445229"/>
            <a:ext cx="25622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25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dirty="0"/>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3" name="Picture 2">
            <a:extLst>
              <a:ext uri="{FF2B5EF4-FFF2-40B4-BE49-F238E27FC236}">
                <a16:creationId xmlns:a16="http://schemas.microsoft.com/office/drawing/2014/main" id="{97462BDE-9E2D-57FD-5C28-08A1AA758A1A}"/>
              </a:ext>
            </a:extLst>
          </p:cNvPr>
          <p:cNvPicPr>
            <a:picLocks noChangeAspect="1"/>
          </p:cNvPicPr>
          <p:nvPr/>
        </p:nvPicPr>
        <p:blipFill>
          <a:blip r:embed="rId3"/>
          <a:stretch>
            <a:fillRect/>
          </a:stretch>
        </p:blipFill>
        <p:spPr>
          <a:xfrm>
            <a:off x="155275" y="1084831"/>
            <a:ext cx="8350297" cy="5216271"/>
          </a:xfrm>
          <a:prstGeom prst="rect">
            <a:avLst/>
          </a:prstGeom>
        </p:spPr>
      </p:pic>
    </p:spTree>
    <p:extLst>
      <p:ext uri="{BB962C8B-B14F-4D97-AF65-F5344CB8AC3E}">
        <p14:creationId xmlns:p14="http://schemas.microsoft.com/office/powerpoint/2010/main" val="3366586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3" name="Picture 2">
            <a:extLst>
              <a:ext uri="{FF2B5EF4-FFF2-40B4-BE49-F238E27FC236}">
                <a16:creationId xmlns:a16="http://schemas.microsoft.com/office/drawing/2014/main" id="{661FBB5C-21AA-9B94-0128-4688CB944420}"/>
              </a:ext>
            </a:extLst>
          </p:cNvPr>
          <p:cNvPicPr>
            <a:picLocks noChangeAspect="1"/>
          </p:cNvPicPr>
          <p:nvPr/>
        </p:nvPicPr>
        <p:blipFill>
          <a:blip r:embed="rId3"/>
          <a:stretch>
            <a:fillRect/>
          </a:stretch>
        </p:blipFill>
        <p:spPr>
          <a:xfrm>
            <a:off x="129396" y="1250830"/>
            <a:ext cx="8513605" cy="5280861"/>
          </a:xfrm>
          <a:prstGeom prst="rect">
            <a:avLst/>
          </a:prstGeom>
        </p:spPr>
      </p:pic>
    </p:spTree>
    <p:extLst>
      <p:ext uri="{BB962C8B-B14F-4D97-AF65-F5344CB8AC3E}">
        <p14:creationId xmlns:p14="http://schemas.microsoft.com/office/powerpoint/2010/main" val="420401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20488"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Examples of Software Clustering Algorithms.</a:t>
            </a:r>
          </a:p>
        </p:txBody>
      </p:sp>
      <p:sp>
        <p:nvSpPr>
          <p:cNvPr id="134" name="Google Shape;134;p4"/>
          <p:cNvSpPr txBox="1">
            <a:spLocks noGrp="1"/>
          </p:cNvSpPr>
          <p:nvPr>
            <p:ph type="body" idx="4"/>
          </p:nvPr>
        </p:nvSpPr>
        <p:spPr>
          <a:xfrm>
            <a:off x="16577" y="2609787"/>
            <a:ext cx="8515984" cy="2443311"/>
          </a:xfrm>
          <a:prstGeom prst="rect">
            <a:avLst/>
          </a:prstGeom>
          <a:noFill/>
          <a:ln>
            <a:noFill/>
          </a:ln>
        </p:spPr>
        <p:txBody>
          <a:bodyPr spcFirstLastPara="1" wrap="square" lIns="91425" tIns="45700" rIns="91425" bIns="45700" anchor="t" anchorCtr="0">
            <a:noAutofit/>
          </a:bodyPr>
          <a:lstStyle/>
          <a:p>
            <a:pPr marL="800100" lvl="1" indent="-342900">
              <a:lnSpc>
                <a:spcPct val="150000"/>
              </a:lnSpc>
              <a:spcBef>
                <a:spcPts val="0"/>
              </a:spcBef>
              <a:buSzPts val="2000"/>
              <a:buFont typeface="Arial" panose="020B0604020202020204" pitchFamily="34" charset="0"/>
              <a:buChar char="•"/>
            </a:pPr>
            <a:r>
              <a:rPr lang="en-MY" sz="2000" dirty="0">
                <a:latin typeface="+mn-lt"/>
              </a:rPr>
              <a:t>Bunch Clustering Algorithm </a:t>
            </a:r>
            <a:r>
              <a:rPr lang="en-MY" sz="1400" dirty="0">
                <a:latin typeface="+mn-lt"/>
              </a:rPr>
              <a:t>[1]</a:t>
            </a:r>
          </a:p>
          <a:p>
            <a:pPr marL="800100" lvl="1" indent="-342900">
              <a:lnSpc>
                <a:spcPct val="150000"/>
              </a:lnSpc>
              <a:spcBef>
                <a:spcPts val="0"/>
              </a:spcBef>
              <a:buFont typeface="Arial" panose="020B0604020202020204" pitchFamily="34" charset="0"/>
              <a:buChar char="•"/>
            </a:pPr>
            <a:r>
              <a:rPr lang="en-MY" sz="2000" dirty="0">
                <a:latin typeface="+mn-lt"/>
              </a:rPr>
              <a:t>Agglomerative Hierarchical Clustering Algorithm </a:t>
            </a:r>
            <a:r>
              <a:rPr lang="en-MY" sz="1400" dirty="0">
                <a:latin typeface="+mn-lt"/>
              </a:rPr>
              <a:t>[2]</a:t>
            </a:r>
          </a:p>
          <a:p>
            <a:pPr marL="800100" lvl="1" indent="-342900">
              <a:lnSpc>
                <a:spcPct val="150000"/>
              </a:lnSpc>
              <a:spcBef>
                <a:spcPts val="0"/>
              </a:spcBef>
              <a:buFont typeface="Arial" panose="020B0604020202020204" pitchFamily="34" charset="0"/>
              <a:buChar char="•"/>
            </a:pPr>
            <a:r>
              <a:rPr lang="en-MY" sz="2000" dirty="0">
                <a:latin typeface="+mn-lt"/>
              </a:rPr>
              <a:t>ACDC Clustering Algorithm </a:t>
            </a:r>
            <a:r>
              <a:rPr lang="en-MY" sz="1400" dirty="0">
                <a:latin typeface="+mn-lt"/>
              </a:rPr>
              <a:t>[3]</a:t>
            </a:r>
          </a:p>
        </p:txBody>
      </p:sp>
      <p:pic>
        <p:nvPicPr>
          <p:cNvPr id="5122" name="Picture 2">
            <a:extLst>
              <a:ext uri="{FF2B5EF4-FFF2-40B4-BE49-F238E27FC236}">
                <a16:creationId xmlns:a16="http://schemas.microsoft.com/office/drawing/2014/main" id="{04A5E3D6-F564-B877-164E-3703E69A9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7" y="5291698"/>
            <a:ext cx="3966891" cy="13405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5665326-F1DA-837C-88C7-8F30ED348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747" y="5267325"/>
            <a:ext cx="2932606" cy="14615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C3498F9-6C2A-A23E-F572-33709BFD3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632" y="4800600"/>
            <a:ext cx="1454985" cy="1938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6E5AE3-9738-0D85-BF56-2876E2B8D266}"/>
              </a:ext>
            </a:extLst>
          </p:cNvPr>
          <p:cNvSpPr txBox="1"/>
          <p:nvPr/>
        </p:nvSpPr>
        <p:spPr>
          <a:xfrm>
            <a:off x="3983468" y="6506846"/>
            <a:ext cx="467467" cy="307777"/>
          </a:xfrm>
          <a:prstGeom prst="rect">
            <a:avLst/>
          </a:prstGeom>
          <a:noFill/>
        </p:spPr>
        <p:txBody>
          <a:bodyPr wrap="square" rtlCol="0">
            <a:spAutoFit/>
          </a:bodyPr>
          <a:lstStyle/>
          <a:p>
            <a:r>
              <a:rPr lang="en-MY" dirty="0"/>
              <a:t>[1]</a:t>
            </a:r>
          </a:p>
        </p:txBody>
      </p:sp>
      <p:sp>
        <p:nvSpPr>
          <p:cNvPr id="3" name="TextBox 2">
            <a:extLst>
              <a:ext uri="{FF2B5EF4-FFF2-40B4-BE49-F238E27FC236}">
                <a16:creationId xmlns:a16="http://schemas.microsoft.com/office/drawing/2014/main" id="{1389A3EB-49F7-6EAD-27BC-EA073165C3C5}"/>
              </a:ext>
            </a:extLst>
          </p:cNvPr>
          <p:cNvSpPr txBox="1"/>
          <p:nvPr/>
        </p:nvSpPr>
        <p:spPr>
          <a:xfrm>
            <a:off x="7040518" y="6421136"/>
            <a:ext cx="467467" cy="307777"/>
          </a:xfrm>
          <a:prstGeom prst="rect">
            <a:avLst/>
          </a:prstGeom>
          <a:noFill/>
        </p:spPr>
        <p:txBody>
          <a:bodyPr wrap="square" rtlCol="0">
            <a:spAutoFit/>
          </a:bodyPr>
          <a:lstStyle/>
          <a:p>
            <a:r>
              <a:rPr lang="en-MY" dirty="0"/>
              <a:t>[2]</a:t>
            </a:r>
          </a:p>
        </p:txBody>
      </p:sp>
      <p:sp>
        <p:nvSpPr>
          <p:cNvPr id="4" name="TextBox 3">
            <a:extLst>
              <a:ext uri="{FF2B5EF4-FFF2-40B4-BE49-F238E27FC236}">
                <a16:creationId xmlns:a16="http://schemas.microsoft.com/office/drawing/2014/main" id="{AE15A081-1D43-22BE-135C-3A99D0846E1B}"/>
              </a:ext>
            </a:extLst>
          </p:cNvPr>
          <p:cNvSpPr txBox="1"/>
          <p:nvPr/>
        </p:nvSpPr>
        <p:spPr>
          <a:xfrm>
            <a:off x="9165618" y="6324499"/>
            <a:ext cx="467467" cy="307777"/>
          </a:xfrm>
          <a:prstGeom prst="rect">
            <a:avLst/>
          </a:prstGeom>
          <a:noFill/>
        </p:spPr>
        <p:txBody>
          <a:bodyPr wrap="square" rtlCol="0">
            <a:spAutoFit/>
          </a:bodyPr>
          <a:lstStyle/>
          <a:p>
            <a:r>
              <a:rPr lang="en-MY" dirty="0"/>
              <a:t>[3]</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306060" y="162967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Clustering</a:t>
            </a:r>
          </a:p>
        </p:txBody>
      </p:sp>
    </p:spTree>
    <p:extLst>
      <p:ext uri="{BB962C8B-B14F-4D97-AF65-F5344CB8AC3E}">
        <p14:creationId xmlns:p14="http://schemas.microsoft.com/office/powerpoint/2010/main" val="4203058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Features</a:t>
            </a:r>
          </a:p>
        </p:txBody>
      </p:sp>
      <p:sp>
        <p:nvSpPr>
          <p:cNvPr id="134" name="Google Shape;134;p4"/>
          <p:cNvSpPr txBox="1">
            <a:spLocks noGrp="1"/>
          </p:cNvSpPr>
          <p:nvPr>
            <p:ph type="body" idx="4"/>
          </p:nvPr>
        </p:nvSpPr>
        <p:spPr>
          <a:xfrm>
            <a:off x="0" y="1304052"/>
            <a:ext cx="8688514" cy="4881088"/>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CBO (Coupling between objects)</a:t>
            </a:r>
            <a:r>
              <a:rPr lang="en-US" sz="1200" b="0" i="0" u="none" strike="noStrike" dirty="0">
                <a:solidFill>
                  <a:srgbClr val="24292F"/>
                </a:solidFill>
                <a:effectLst/>
                <a:latin typeface="+mj-lt"/>
              </a:rPr>
              <a:t>: Counts the number of dependencies a class has. The tools checks for any type used in the entire class (field declaration, method return types, variable declarations, </a:t>
            </a:r>
            <a:r>
              <a:rPr lang="en-US" sz="1200" b="0" i="0" u="none" strike="noStrike" dirty="0" err="1">
                <a:solidFill>
                  <a:srgbClr val="24292F"/>
                </a:solidFill>
                <a:effectLst/>
                <a:latin typeface="+mj-lt"/>
              </a:rPr>
              <a:t>etc</a:t>
            </a:r>
            <a:r>
              <a:rPr lang="en-US" sz="1200" b="0" i="0" u="none" strike="noStrike" dirty="0">
                <a:solidFill>
                  <a:srgbClr val="24292F"/>
                </a:solidFill>
                <a:effectLst/>
                <a:latin typeface="+mj-lt"/>
              </a:rPr>
              <a:t>). It ignores dependencies to Java itself (e.g. </a:t>
            </a:r>
            <a:r>
              <a:rPr lang="en-US" sz="1200" b="0" i="0" u="none" strike="noStrike" dirty="0" err="1">
                <a:solidFill>
                  <a:srgbClr val="24292F"/>
                </a:solidFill>
                <a:effectLst/>
                <a:latin typeface="+mj-lt"/>
              </a:rPr>
              <a:t>java.lang.String</a:t>
            </a:r>
            <a:r>
              <a:rPr lang="en-US" sz="1200" b="0" i="0" u="none" strike="noStrike" dirty="0">
                <a:solidFill>
                  <a:srgbClr val="24292F"/>
                </a:solidFill>
                <a:effectLst/>
                <a:latin typeface="+mj-lt"/>
              </a:rPr>
              <a: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CBO Modified (Coupling between objects)</a:t>
            </a:r>
            <a:r>
              <a:rPr lang="en-US" sz="1200" b="0" i="0" u="none" strike="noStrike" dirty="0">
                <a:solidFill>
                  <a:srgbClr val="24292F"/>
                </a:solidFill>
                <a:effectLst/>
                <a:latin typeface="+mj-lt"/>
              </a:rPr>
              <a:t>: Counts the number of dependencies a class has. It is very similar to the </a:t>
            </a:r>
            <a:r>
              <a:rPr lang="en-US" sz="1200" b="0" i="0" u="none" strike="noStrike" dirty="0" err="1">
                <a:solidFill>
                  <a:srgbClr val="24292F"/>
                </a:solidFill>
                <a:effectLst/>
                <a:latin typeface="+mj-lt"/>
              </a:rPr>
              <a:t>CKTool's</a:t>
            </a:r>
            <a:r>
              <a:rPr lang="en-US" sz="1200" b="0" i="0" u="none" strike="noStrike" dirty="0">
                <a:solidFill>
                  <a:srgbClr val="24292F"/>
                </a:solidFill>
                <a:effectLst/>
                <a:latin typeface="+mj-lt"/>
              </a:rPr>
              <a:t> original CBO. However, this metric considers a dependency from a class as being both the references the type makes to others and the references that it receives from other types.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FAN-IN</a:t>
            </a:r>
            <a:r>
              <a:rPr lang="en-US" sz="1200" b="0" i="0" u="none" strike="noStrike" dirty="0">
                <a:solidFill>
                  <a:srgbClr val="24292F"/>
                </a:solidFill>
                <a:effectLst/>
                <a:latin typeface="+mj-lt"/>
              </a:rPr>
              <a:t>: Counts the number of input dependencies a class has, </a:t>
            </a:r>
            <a:r>
              <a:rPr lang="en-US" sz="1200" b="0" i="0" u="none" strike="noStrike" dirty="0" err="1">
                <a:solidFill>
                  <a:srgbClr val="24292F"/>
                </a:solidFill>
                <a:effectLst/>
                <a:latin typeface="+mj-lt"/>
              </a:rPr>
              <a:t>i.e</a:t>
            </a:r>
            <a:r>
              <a:rPr lang="en-US" sz="1200" b="0" i="0" u="none" strike="noStrike" dirty="0">
                <a:solidFill>
                  <a:srgbClr val="24292F"/>
                </a:solidFill>
                <a:effectLst/>
                <a:latin typeface="+mj-lt"/>
              </a:rPr>
              <a:t>, the number of classes that reference a particular class. For instance, given a class X, the fan-in of X would be the number of classes that call X by referencing it as an attribute, accessing some of its attributes, invoking some of its methods, etc.</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FAN-OUT</a:t>
            </a:r>
            <a:r>
              <a:rPr lang="en-US" sz="1200" b="0" i="0" u="none" strike="noStrike" dirty="0">
                <a:solidFill>
                  <a:srgbClr val="24292F"/>
                </a:solidFill>
                <a:effectLst/>
                <a:latin typeface="+mj-lt"/>
              </a:rPr>
              <a:t>: Counts the number of output dependencies a class has, </a:t>
            </a:r>
            <a:r>
              <a:rPr lang="en-US" sz="1200" b="0" i="0" u="none" strike="noStrike" dirty="0" err="1">
                <a:solidFill>
                  <a:srgbClr val="24292F"/>
                </a:solidFill>
                <a:effectLst/>
                <a:latin typeface="+mj-lt"/>
              </a:rPr>
              <a:t>i.e</a:t>
            </a:r>
            <a:r>
              <a:rPr lang="en-US" sz="1200" b="0" i="0" u="none" strike="noStrike" dirty="0">
                <a:solidFill>
                  <a:srgbClr val="24292F"/>
                </a:solidFill>
                <a:effectLst/>
                <a:latin typeface="+mj-lt"/>
              </a:rPr>
              <a:t>, the number of other classes referenced by a particular class. In other words, given a class X, the fan-out of X is the number of classes called by X via attributes reference, method invocations, object instances, etc.</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DIT (Depth Inheritance Tree)</a:t>
            </a:r>
            <a:r>
              <a:rPr lang="en-US" sz="1200" b="0" i="0" u="none" strike="noStrike" dirty="0">
                <a:solidFill>
                  <a:srgbClr val="24292F"/>
                </a:solidFill>
                <a:effectLst/>
                <a:latin typeface="+mj-lt"/>
              </a:rPr>
              <a:t>: It counts the number of "fathers" a class has. All classes have DIT at least 1 (everyone inherits </a:t>
            </a:r>
            <a:r>
              <a:rPr lang="en-US" sz="1200" b="0" i="0" u="none" strike="noStrike" dirty="0" err="1">
                <a:solidFill>
                  <a:srgbClr val="24292F"/>
                </a:solidFill>
                <a:effectLst/>
                <a:latin typeface="+mj-lt"/>
              </a:rPr>
              <a:t>java.lang.Object</a:t>
            </a:r>
            <a:r>
              <a:rPr lang="en-US" sz="1200" b="0" i="0" u="none" strike="noStrike" dirty="0">
                <a:solidFill>
                  <a:srgbClr val="24292F"/>
                </a:solidFill>
                <a:effectLst/>
                <a:latin typeface="+mj-lt"/>
              </a:rPr>
              <a:t>). In order to make it happen, classes must exist in the project (i.e. if a class depends upon X which relies in a jar/dependency file, and X depends upon other classes, DIT is counted as 2).</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NOC (Number of Children)</a:t>
            </a:r>
            <a:r>
              <a:rPr lang="en-US" sz="1200" b="0" i="0" u="none" strike="noStrike" dirty="0">
                <a:solidFill>
                  <a:srgbClr val="24292F"/>
                </a:solidFill>
                <a:effectLst/>
                <a:latin typeface="+mj-lt"/>
              </a:rPr>
              <a:t>: It counts the number of immediate subclasses that a particular class has.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fields</a:t>
            </a:r>
            <a:r>
              <a:rPr lang="en-US" sz="1200" b="0" i="0" u="none" strike="noStrike" dirty="0">
                <a:solidFill>
                  <a:srgbClr val="24292F"/>
                </a:solidFill>
                <a:effectLst/>
                <a:latin typeface="+mj-lt"/>
              </a:rPr>
              <a:t>: Counts the number of fields. Specific numbers for total number of fields, static, public, private, protected, default, final, and synchronized fields.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methods</a:t>
            </a:r>
            <a:r>
              <a:rPr lang="en-US" sz="1200" b="0" i="0" u="none" strike="noStrike" dirty="0">
                <a:solidFill>
                  <a:srgbClr val="24292F"/>
                </a:solidFill>
                <a:effectLst/>
                <a:latin typeface="+mj-lt"/>
              </a:rPr>
              <a:t>: Counts the number of methods. Specific numbers for total number of methods, static, public, abstract, private, protected, default, final, and synchronized methods. Constructor methods also count here.</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visible methods</a:t>
            </a:r>
            <a:r>
              <a:rPr lang="en-US" sz="1200" b="0" i="0" u="none" strike="noStrike" dirty="0">
                <a:solidFill>
                  <a:srgbClr val="24292F"/>
                </a:solidFill>
                <a:effectLst/>
                <a:latin typeface="+mj-lt"/>
              </a:rPr>
              <a:t>: Counts the number of visible methods. A method is visible if it is not private.</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NOSI (Number of static invocations)</a:t>
            </a:r>
            <a:r>
              <a:rPr lang="en-US" sz="1200" b="0" i="0" u="none" strike="noStrike" dirty="0">
                <a:solidFill>
                  <a:srgbClr val="24292F"/>
                </a:solidFill>
                <a:effectLst/>
                <a:latin typeface="+mj-lt"/>
              </a:rPr>
              <a:t>: Counts the number of invocations to static methods. It can only count the ones that can be resolved by the JDT.</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RFC (Response for a Class)</a:t>
            </a:r>
            <a:r>
              <a:rPr lang="en-US" sz="1200" b="0" i="0" u="none" strike="noStrike" dirty="0">
                <a:solidFill>
                  <a:srgbClr val="24292F"/>
                </a:solidFill>
                <a:effectLst/>
                <a:latin typeface="+mj-lt"/>
              </a:rPr>
              <a:t>: Counts the number of unique method invocations in a class. As invocations are resolved via static analysis, this implementation fails when a method has overloads with same number of parameters, but different types.</a:t>
            </a:r>
            <a:endParaRPr sz="1400" dirty="0">
              <a:latin typeface="+mj-lt"/>
            </a:endParaRPr>
          </a:p>
        </p:txBody>
      </p:sp>
    </p:spTree>
    <p:extLst>
      <p:ext uri="{BB962C8B-B14F-4D97-AF65-F5344CB8AC3E}">
        <p14:creationId xmlns:p14="http://schemas.microsoft.com/office/powerpoint/2010/main" val="3728793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Features</a:t>
            </a:r>
          </a:p>
        </p:txBody>
      </p:sp>
      <p:sp>
        <p:nvSpPr>
          <p:cNvPr id="134" name="Google Shape;134;p4"/>
          <p:cNvSpPr txBox="1">
            <a:spLocks noGrp="1"/>
          </p:cNvSpPr>
          <p:nvPr>
            <p:ph type="body" idx="4"/>
          </p:nvPr>
        </p:nvSpPr>
        <p:spPr>
          <a:xfrm>
            <a:off x="306060" y="1183281"/>
            <a:ext cx="8346234" cy="4863835"/>
          </a:xfrm>
          <a:prstGeom prst="rect">
            <a:avLst/>
          </a:prstGeom>
          <a:noFill/>
          <a:ln>
            <a:noFill/>
          </a:ln>
        </p:spPr>
        <p:txBody>
          <a:bodyPr spcFirstLastPara="1" wrap="square" lIns="91425" tIns="45700" rIns="91425" bIns="45700" anchor="t" anchorCtr="0">
            <a:noAutofit/>
          </a:bodyPr>
          <a:lstStyle/>
          <a:p>
            <a:pPr rtl="0" fontAlgn="base">
              <a:spcBef>
                <a:spcPts val="300"/>
              </a:spcBef>
              <a:spcAft>
                <a:spcPts val="0"/>
              </a:spcAft>
              <a:buFont typeface="Arial" panose="020B0604020202020204" pitchFamily="34" charset="0"/>
              <a:buChar char="•"/>
            </a:pPr>
            <a:r>
              <a:rPr lang="en-US" sz="1200" b="0" i="1" u="none" strike="noStrike" dirty="0">
                <a:solidFill>
                  <a:srgbClr val="24292F"/>
                </a:solidFill>
                <a:effectLst/>
                <a:latin typeface="+mj-lt"/>
              </a:rPr>
              <a:t>WMC (Weight Method Class)</a:t>
            </a:r>
            <a:r>
              <a:rPr lang="en-US" sz="1200" b="0" i="0" u="none" strike="noStrike" dirty="0">
                <a:solidFill>
                  <a:srgbClr val="24292F"/>
                </a:solidFill>
                <a:effectLst/>
                <a:latin typeface="+mj-lt"/>
              </a:rPr>
              <a:t> or </a:t>
            </a:r>
            <a:r>
              <a:rPr lang="en-US" sz="1200" b="0" i="1" u="none" strike="noStrike" dirty="0">
                <a:solidFill>
                  <a:srgbClr val="24292F"/>
                </a:solidFill>
                <a:effectLst/>
                <a:latin typeface="+mj-lt"/>
              </a:rPr>
              <a:t>McCabe's complexity</a:t>
            </a:r>
            <a:r>
              <a:rPr lang="en-US" sz="1200" b="0" i="0" u="none" strike="noStrike" dirty="0">
                <a:solidFill>
                  <a:srgbClr val="24292F"/>
                </a:solidFill>
                <a:effectLst/>
                <a:latin typeface="+mj-lt"/>
              </a:rPr>
              <a:t>. It counts the number of branch instructions in a class.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LOC (Lines of code)</a:t>
            </a:r>
            <a:r>
              <a:rPr lang="en-US" sz="1200" b="0" i="0" u="none" strike="noStrike" dirty="0">
                <a:solidFill>
                  <a:srgbClr val="24292F"/>
                </a:solidFill>
                <a:effectLst/>
                <a:latin typeface="+mj-lt"/>
              </a:rPr>
              <a:t>: It counts the lines of count, ignoring empty lines and comments (i.e., it's Source Lines of Code, or SLOC). The number of lines here might be a bit different from the original file, as we use JDT's internal representation of the source code to calculate it.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LCOM (Lack of Cohesion of Methods)</a:t>
            </a:r>
            <a:r>
              <a:rPr lang="en-US" sz="1200" b="0" i="0" u="none" strike="noStrike" dirty="0">
                <a:solidFill>
                  <a:srgbClr val="24292F"/>
                </a:solidFill>
                <a:effectLst/>
                <a:latin typeface="+mj-lt"/>
              </a:rPr>
              <a:t>: Calculates LCOM metric. This is the very first version of metric, which is not reliable. LCOM-HS can be better (hopefully, you will send us a pull request).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LCOM* (Lack of Cohesion of Methods)</a:t>
            </a:r>
            <a:r>
              <a:rPr lang="en-US" sz="1200" b="0" i="0" u="none" strike="noStrike" dirty="0">
                <a:solidFill>
                  <a:srgbClr val="24292F"/>
                </a:solidFill>
                <a:effectLst/>
                <a:latin typeface="+mj-lt"/>
              </a:rPr>
              <a:t>: This metric is a modified version of the current version of LCOM implemented in CK Tool. LCOM* is a normalized metric that computes the lack of cohesion of class within a range of 0 to 1. Then, the closer to 1 the value of LCOM* in a class, the less the cohesion degree of this respective class. The closer to 0 the value of LCOM* in a class, the most the cohesion of this respective class. </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TCC (Tight Class Cohesion)</a:t>
            </a:r>
            <a:r>
              <a:rPr lang="en-US" sz="1200" b="0" i="0" u="none" strike="noStrike" dirty="0">
                <a:solidFill>
                  <a:srgbClr val="24292F"/>
                </a:solidFill>
                <a:effectLst/>
                <a:latin typeface="+mj-lt"/>
              </a:rPr>
              <a:t>: Measures the cohesion of a class with a value range from 0 to 1. TCC measures the cohesion of a class via direct connections between visible methods, two methods or their invocation trees access the same class variable.</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LCC (Loose Class Cohesion)</a:t>
            </a:r>
            <a:r>
              <a:rPr lang="en-US" sz="1200" b="0" i="0" u="none" strike="noStrike" dirty="0">
                <a:solidFill>
                  <a:srgbClr val="24292F"/>
                </a:solidFill>
                <a:effectLst/>
                <a:latin typeface="+mj-lt"/>
              </a:rPr>
              <a:t>: Similar to TCC but it further includes the number of indirect connections between visible classes for the cohesion calculation. Thus, the constraint LCC &gt;= TCC holds always.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returns</a:t>
            </a:r>
            <a:r>
              <a:rPr lang="en-US" sz="1200" b="0" i="0" u="none" strike="noStrike" dirty="0">
                <a:solidFill>
                  <a:srgbClr val="24292F"/>
                </a:solidFill>
                <a:effectLst/>
                <a:latin typeface="+mj-lt"/>
              </a:rPr>
              <a:t>: The number of return instructions.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loops</a:t>
            </a:r>
            <a:r>
              <a:rPr lang="en-US" sz="1200" b="0" i="0" u="none" strike="noStrike" dirty="0">
                <a:solidFill>
                  <a:srgbClr val="24292F"/>
                </a:solidFill>
                <a:effectLst/>
                <a:latin typeface="+mj-lt"/>
              </a:rPr>
              <a:t>: The number of loops (i.e., for, while, do while, enhanced for).</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comparisons</a:t>
            </a:r>
            <a:r>
              <a:rPr lang="en-US" sz="1200" b="0" i="0" u="none" strike="noStrike" dirty="0">
                <a:solidFill>
                  <a:srgbClr val="24292F"/>
                </a:solidFill>
                <a:effectLst/>
                <a:latin typeface="+mj-lt"/>
              </a:rPr>
              <a:t>: The number of comparisons (i.e., == and !=). Note: != is only available in 0.4.2+.</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try/catches</a:t>
            </a:r>
            <a:r>
              <a:rPr lang="en-US" sz="1200" b="0" i="0" u="none" strike="noStrike" dirty="0">
                <a:solidFill>
                  <a:srgbClr val="24292F"/>
                </a:solidFill>
                <a:effectLst/>
                <a:latin typeface="+mj-lt"/>
              </a:rPr>
              <a:t>: The number of try/catches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parenthesized expressions</a:t>
            </a:r>
            <a:r>
              <a:rPr lang="en-US" sz="1200" b="0" i="0" u="none" strike="noStrike" dirty="0">
                <a:solidFill>
                  <a:srgbClr val="24292F"/>
                </a:solidFill>
                <a:effectLst/>
                <a:latin typeface="+mj-lt"/>
              </a:rPr>
              <a:t>: The number of expressions inside parenthesis.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String literals</a:t>
            </a:r>
            <a:r>
              <a:rPr lang="en-US" sz="1200" b="0" i="0" u="none" strike="noStrike" dirty="0">
                <a:solidFill>
                  <a:srgbClr val="24292F"/>
                </a:solidFill>
                <a:effectLst/>
                <a:latin typeface="+mj-lt"/>
              </a:rPr>
              <a:t>: The number of string literals (e.g., "John Doe"). Repeated strings count as many times as they appear.</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Number</a:t>
            </a:r>
            <a:r>
              <a:rPr lang="en-US" sz="1200" b="0" i="0" u="none" strike="noStrike" dirty="0">
                <a:solidFill>
                  <a:srgbClr val="24292F"/>
                </a:solidFill>
                <a:effectLst/>
                <a:latin typeface="+mj-lt"/>
              </a:rPr>
              <a:t>: The number of numbers (i.e., int, long, double, float) literals.</a:t>
            </a:r>
          </a:p>
          <a:p>
            <a:pPr rtl="0" fontAlgn="base">
              <a:lnSpc>
                <a:spcPct val="100000"/>
              </a:lnSpc>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Quantity of Math Operations</a:t>
            </a:r>
            <a:r>
              <a:rPr lang="en-US" sz="1200" b="0" i="0" u="none" strike="noStrike" dirty="0">
                <a:solidFill>
                  <a:srgbClr val="24292F"/>
                </a:solidFill>
                <a:effectLst/>
                <a:latin typeface="+mj-lt"/>
              </a:rPr>
              <a:t>: The number of math operations (times, divide, remainder, plus, minus, left shit, right shift).</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Quantity of Variables</a:t>
            </a:r>
            <a:r>
              <a:rPr lang="en-US" sz="1200" b="0" i="0" u="none" strike="noStrike" dirty="0">
                <a:solidFill>
                  <a:srgbClr val="24292F"/>
                </a:solidFill>
                <a:effectLst/>
                <a:latin typeface="+mj-lt"/>
              </a:rPr>
              <a:t>: Number of declared variables.</a:t>
            </a:r>
            <a:endParaRPr sz="1400" dirty="0">
              <a:latin typeface="+mj-lt"/>
            </a:endParaRPr>
          </a:p>
        </p:txBody>
      </p:sp>
    </p:spTree>
    <p:extLst>
      <p:ext uri="{BB962C8B-B14F-4D97-AF65-F5344CB8AC3E}">
        <p14:creationId xmlns:p14="http://schemas.microsoft.com/office/powerpoint/2010/main" val="3829851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124" name="Google Shape;124;p3"/>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25" name="Google Shape;125;p3"/>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endParaRPr/>
          </a:p>
        </p:txBody>
      </p:sp>
      <p:sp>
        <p:nvSpPr>
          <p:cNvPr id="126" name="Google Shape;126;p3"/>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Click to add text</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extLst>
      <p:ext uri="{BB962C8B-B14F-4D97-AF65-F5344CB8AC3E}">
        <p14:creationId xmlns:p14="http://schemas.microsoft.com/office/powerpoint/2010/main" val="1998671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body" idx="1"/>
          </p:nvPr>
        </p:nvSpPr>
        <p:spPr>
          <a:xfrm>
            <a:off x="306060" y="326309"/>
            <a:ext cx="7452000" cy="737100"/>
          </a:xfrm>
          <a:prstGeom prst="rect">
            <a:avLst/>
          </a:prstGeom>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e88e0b8b07_0_10"/>
          <p:cNvSpPr txBox="1">
            <a:spLocks noGrp="1"/>
          </p:cNvSpPr>
          <p:nvPr>
            <p:ph type="body" idx="1"/>
          </p:nvPr>
        </p:nvSpPr>
        <p:spPr>
          <a:xfrm>
            <a:off x="306060" y="1046138"/>
            <a:ext cx="7451700" cy="46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48" name="Google Shape;148;ge88e0b8b07_0_10"/>
          <p:cNvSpPr txBox="1">
            <a:spLocks noGrp="1"/>
          </p:cNvSpPr>
          <p:nvPr>
            <p:ph type="body" idx="2"/>
          </p:nvPr>
        </p:nvSpPr>
        <p:spPr>
          <a:xfrm>
            <a:off x="306060" y="359998"/>
            <a:ext cx="7452000" cy="737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endParaRPr/>
          </a:p>
        </p:txBody>
      </p:sp>
      <p:sp>
        <p:nvSpPr>
          <p:cNvPr id="149" name="Google Shape;149;ge88e0b8b07_0_10"/>
          <p:cNvSpPr txBox="1">
            <a:spLocks noGrp="1"/>
          </p:cNvSpPr>
          <p:nvPr>
            <p:ph type="body" idx="3"/>
          </p:nvPr>
        </p:nvSpPr>
        <p:spPr>
          <a:xfrm>
            <a:off x="306060" y="1763411"/>
            <a:ext cx="7451700" cy="4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50" name="Google Shape;150;ge88e0b8b07_0_10"/>
          <p:cNvSpPr txBox="1">
            <a:spLocks noGrp="1"/>
          </p:cNvSpPr>
          <p:nvPr>
            <p:ph type="body" idx="4"/>
          </p:nvPr>
        </p:nvSpPr>
        <p:spPr>
          <a:xfrm>
            <a:off x="300212" y="2131371"/>
            <a:ext cx="4352700" cy="397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51" name="Google Shape;151;ge88e0b8b07_0_10"/>
          <p:cNvSpPr txBox="1"/>
          <p:nvPr/>
        </p:nvSpPr>
        <p:spPr>
          <a:xfrm>
            <a:off x="9658296" y="244115"/>
            <a:ext cx="2369100" cy="4078800"/>
          </a:xfrm>
          <a:prstGeom prst="rect">
            <a:avLst/>
          </a:prstGeom>
          <a:solidFill>
            <a:srgbClr val="96969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50" b="0" i="1" u="none" strike="noStrike" cap="none">
                <a:solidFill>
                  <a:schemeClr val="lt1"/>
                </a:solidFill>
                <a:latin typeface="Arial"/>
                <a:ea typeface="Arial"/>
                <a:cs typeface="Arial"/>
                <a:sym typeface="Arial"/>
              </a:rPr>
              <a:t>[select this box and click ‘delete’ to remove]</a:t>
            </a:r>
            <a:br>
              <a:rPr lang="en-AU" sz="1050" b="1" i="0" u="none" strike="noStrike" cap="none">
                <a:solidFill>
                  <a:schemeClr val="lt1"/>
                </a:solidFill>
                <a:latin typeface="Arial"/>
                <a:ea typeface="Arial"/>
                <a:cs typeface="Arial"/>
                <a:sym typeface="Arial"/>
              </a:rPr>
            </a:br>
            <a:r>
              <a:rPr lang="en-AU" sz="1050" b="1" i="0" u="none" strike="noStrike" cap="none">
                <a:solidFill>
                  <a:schemeClr val="lt1"/>
                </a:solidFill>
                <a:latin typeface="Arial"/>
                <a:ea typeface="Arial"/>
                <a:cs typeface="Arial"/>
                <a:sym typeface="Arial"/>
              </a:rPr>
              <a:t>To change these images:</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Click the ‘view’ tab and then ‘slide master’</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Locate the slide in the slide master gallery</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Select the image, right click and select ‘format picture’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the ‘fill and line’ tab, select ‘file’ and navigate in your browser to the preferred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‘format shape’, ensure the ‘tile picture as texture’ box is checked</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You can then position the image using the ‘alignment’ dropdown. Images can be scaled using ‘scale X’ and ‘scale Y’ percentages</a:t>
            </a:r>
            <a:endParaRPr/>
          </a:p>
          <a:p>
            <a:pPr marL="0" marR="0" lvl="0" indent="0" algn="l" rtl="0">
              <a:spcBef>
                <a:spcPts val="300"/>
              </a:spcBef>
              <a:spcAft>
                <a:spcPts val="0"/>
              </a:spcAft>
              <a:buNone/>
            </a:pPr>
            <a:r>
              <a:rPr lang="en-AU" sz="1050" b="0" i="0" u="none" strike="noStrike" cap="none">
                <a:solidFill>
                  <a:schemeClr val="lt1"/>
                </a:solidFill>
                <a:latin typeface="Arial"/>
                <a:ea typeface="Arial"/>
                <a:cs typeface="Arial"/>
                <a:sym typeface="Arial"/>
              </a:rPr>
              <a:t>Refer to our </a:t>
            </a:r>
            <a:r>
              <a:rPr lang="en-AU" sz="10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brand guidelines </a:t>
            </a:r>
            <a:r>
              <a:rPr lang="en-AU" sz="1050" b="0" i="0" u="none" strike="noStrike" cap="none">
                <a:solidFill>
                  <a:schemeClr val="lt1"/>
                </a:solidFill>
                <a:latin typeface="Arial"/>
                <a:ea typeface="Arial"/>
                <a:cs typeface="Arial"/>
                <a:sym typeface="Arial"/>
              </a:rPr>
              <a:t>for guidance on choosing on-brand imagery.  </a:t>
            </a:r>
            <a:endParaRPr sz="1050" b="0" i="0" u="none" strike="noStrike"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p:nvPr/>
        </p:nvSpPr>
        <p:spPr>
          <a:xfrm>
            <a:off x="7943796" y="1063265"/>
            <a:ext cx="2368996" cy="4078039"/>
          </a:xfrm>
          <a:prstGeom prst="rect">
            <a:avLst/>
          </a:prstGeom>
          <a:solidFill>
            <a:srgbClr val="96969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50" b="0" i="1" u="none" strike="noStrike" cap="none">
                <a:solidFill>
                  <a:schemeClr val="lt1"/>
                </a:solidFill>
                <a:latin typeface="Arial"/>
                <a:ea typeface="Arial"/>
                <a:cs typeface="Arial"/>
                <a:sym typeface="Arial"/>
              </a:rPr>
              <a:t>[select this box and click ‘delete’ to remove]</a:t>
            </a:r>
            <a:br>
              <a:rPr lang="en-AU" sz="1050" b="1" i="0" u="none" strike="noStrike" cap="none">
                <a:solidFill>
                  <a:schemeClr val="lt1"/>
                </a:solidFill>
                <a:latin typeface="Arial"/>
                <a:ea typeface="Arial"/>
                <a:cs typeface="Arial"/>
                <a:sym typeface="Arial"/>
              </a:rPr>
            </a:br>
            <a:r>
              <a:rPr lang="en-AU" sz="1050" b="1" i="0" u="none" strike="noStrike" cap="none">
                <a:solidFill>
                  <a:schemeClr val="lt1"/>
                </a:solidFill>
                <a:latin typeface="Arial"/>
                <a:ea typeface="Arial"/>
                <a:cs typeface="Arial"/>
                <a:sym typeface="Arial"/>
              </a:rPr>
              <a:t>To change this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Click the ‘view’ tab and then ‘slide master’</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Locate the slide in the slide master gallery</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Select the image, right click and select ‘format picture’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the ‘fill and line’ tab, select ‘file’ and navigate in your browser to the preferred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‘format shape’, ensure the ‘tile picture as texture’ box is checked</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You can then position the image using the ‘alignment’ dropdown. Images can be scaled using ‘scale X’ and ‘scale Y’ percentages</a:t>
            </a:r>
            <a:endParaRPr/>
          </a:p>
          <a:p>
            <a:pPr marL="0" marR="0" lvl="0" indent="0" algn="l" rtl="0">
              <a:spcBef>
                <a:spcPts val="300"/>
              </a:spcBef>
              <a:spcAft>
                <a:spcPts val="0"/>
              </a:spcAft>
              <a:buNone/>
            </a:pPr>
            <a:r>
              <a:rPr lang="en-AU" sz="1050" b="0" i="0" u="none" strike="noStrike" cap="none">
                <a:solidFill>
                  <a:schemeClr val="lt1"/>
                </a:solidFill>
                <a:latin typeface="Arial"/>
                <a:ea typeface="Arial"/>
                <a:cs typeface="Arial"/>
                <a:sym typeface="Arial"/>
              </a:rPr>
              <a:t>Refer to our </a:t>
            </a:r>
            <a:r>
              <a:rPr lang="en-AU" sz="10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brand guidelines </a:t>
            </a:r>
            <a:r>
              <a:rPr lang="en-AU" sz="1050" b="0" i="0" u="none" strike="noStrike" cap="none">
                <a:solidFill>
                  <a:schemeClr val="lt1"/>
                </a:solidFill>
                <a:latin typeface="Arial"/>
                <a:ea typeface="Arial"/>
                <a:cs typeface="Arial"/>
                <a:sym typeface="Arial"/>
              </a:rPr>
              <a:t>for guidance on choosing on-brand imagery.  </a:t>
            </a:r>
            <a:endParaRPr sz="1050" b="0" i="0" u="none" strike="noStrike" cap="non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Free Vector | Modern technology background">
            <a:extLst>
              <a:ext uri="{FF2B5EF4-FFF2-40B4-BE49-F238E27FC236}">
                <a16:creationId xmlns:a16="http://schemas.microsoft.com/office/drawing/2014/main" id="{D5E17989-113A-D2FC-BE7A-B0DA76136FB6}"/>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E9B5A84-638E-2527-72FD-BE85FCAC9577}"/>
              </a:ext>
            </a:extLst>
          </p:cNvPr>
          <p:cNvSpPr>
            <a:spLocks noGrp="1"/>
          </p:cNvSpPr>
          <p:nvPr>
            <p:ph type="body" idx="2"/>
          </p:nvPr>
        </p:nvSpPr>
        <p:spPr>
          <a:xfrm>
            <a:off x="361478" y="197000"/>
            <a:ext cx="7452026" cy="736956"/>
          </a:xfrm>
        </p:spPr>
        <p:txBody>
          <a:bodyPr/>
          <a:lstStyle/>
          <a:p>
            <a:r>
              <a:rPr lang="en-MY" dirty="0"/>
              <a:t>Executive Summary</a:t>
            </a:r>
          </a:p>
        </p:txBody>
      </p:sp>
      <p:sp>
        <p:nvSpPr>
          <p:cNvPr id="4" name="Text Placeholder 3">
            <a:extLst>
              <a:ext uri="{FF2B5EF4-FFF2-40B4-BE49-F238E27FC236}">
                <a16:creationId xmlns:a16="http://schemas.microsoft.com/office/drawing/2014/main" id="{D565DEE1-27F7-8D46-4AD8-AB1B521B43DB}"/>
              </a:ext>
            </a:extLst>
          </p:cNvPr>
          <p:cNvSpPr>
            <a:spLocks noGrp="1"/>
          </p:cNvSpPr>
          <p:nvPr>
            <p:ph type="body" idx="4"/>
          </p:nvPr>
        </p:nvSpPr>
        <p:spPr/>
        <p:txBody>
          <a:bodyPr/>
          <a:lstStyle/>
          <a:p>
            <a:endParaRPr lang="en-MY"/>
          </a:p>
        </p:txBody>
      </p:sp>
    </p:spTree>
    <p:extLst>
      <p:ext uri="{BB962C8B-B14F-4D97-AF65-F5344CB8AC3E}">
        <p14:creationId xmlns:p14="http://schemas.microsoft.com/office/powerpoint/2010/main" val="27536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051" name="Picture 3">
            <a:extLst>
              <a:ext uri="{FF2B5EF4-FFF2-40B4-BE49-F238E27FC236}">
                <a16:creationId xmlns:a16="http://schemas.microsoft.com/office/drawing/2014/main" id="{F7FAF6CA-7DC1-1F69-0B64-3725A4A1C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85" y="5224340"/>
            <a:ext cx="3277859" cy="1633660"/>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4"/>
          <p:cNvSpPr txBox="1">
            <a:spLocks noGrp="1"/>
          </p:cNvSpPr>
          <p:nvPr>
            <p:ph type="body" idx="2"/>
          </p:nvPr>
        </p:nvSpPr>
        <p:spPr>
          <a:xfrm>
            <a:off x="149180" y="326309"/>
            <a:ext cx="8285914" cy="18168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Lack of testing on configurations and hyperparameters for clustering algorithms.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91760" y="224735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- 1</a:t>
            </a:r>
          </a:p>
        </p:txBody>
      </p:sp>
      <p:graphicFrame>
        <p:nvGraphicFramePr>
          <p:cNvPr id="6" name="Table 5">
            <a:extLst>
              <a:ext uri="{FF2B5EF4-FFF2-40B4-BE49-F238E27FC236}">
                <a16:creationId xmlns:a16="http://schemas.microsoft.com/office/drawing/2014/main" id="{31B4CDE3-0F84-6DF4-3226-43E76E1DC6FB}"/>
              </a:ext>
            </a:extLst>
          </p:cNvPr>
          <p:cNvGraphicFramePr>
            <a:graphicFrameLocks noGrp="1"/>
          </p:cNvGraphicFramePr>
          <p:nvPr>
            <p:extLst>
              <p:ext uri="{D42A27DB-BD31-4B8C-83A1-F6EECF244321}">
                <p14:modId xmlns:p14="http://schemas.microsoft.com/office/powerpoint/2010/main" val="1158619365"/>
              </p:ext>
            </p:extLst>
          </p:nvPr>
        </p:nvGraphicFramePr>
        <p:xfrm>
          <a:off x="149180" y="2965791"/>
          <a:ext cx="8880519" cy="3382577"/>
        </p:xfrm>
        <a:graphic>
          <a:graphicData uri="http://schemas.openxmlformats.org/drawingml/2006/table">
            <a:tbl>
              <a:tblPr/>
              <a:tblGrid>
                <a:gridCol w="1240029">
                  <a:extLst>
                    <a:ext uri="{9D8B030D-6E8A-4147-A177-3AD203B41FA5}">
                      <a16:colId xmlns:a16="http://schemas.microsoft.com/office/drawing/2014/main" val="427763290"/>
                    </a:ext>
                  </a:extLst>
                </a:gridCol>
                <a:gridCol w="1993586">
                  <a:extLst>
                    <a:ext uri="{9D8B030D-6E8A-4147-A177-3AD203B41FA5}">
                      <a16:colId xmlns:a16="http://schemas.microsoft.com/office/drawing/2014/main" val="284243191"/>
                    </a:ext>
                  </a:extLst>
                </a:gridCol>
                <a:gridCol w="2336979">
                  <a:extLst>
                    <a:ext uri="{9D8B030D-6E8A-4147-A177-3AD203B41FA5}">
                      <a16:colId xmlns:a16="http://schemas.microsoft.com/office/drawing/2014/main" val="2392484064"/>
                    </a:ext>
                  </a:extLst>
                </a:gridCol>
                <a:gridCol w="1535729">
                  <a:extLst>
                    <a:ext uri="{9D8B030D-6E8A-4147-A177-3AD203B41FA5}">
                      <a16:colId xmlns:a16="http://schemas.microsoft.com/office/drawing/2014/main" val="3333087181"/>
                    </a:ext>
                  </a:extLst>
                </a:gridCol>
                <a:gridCol w="1774196">
                  <a:extLst>
                    <a:ext uri="{9D8B030D-6E8A-4147-A177-3AD203B41FA5}">
                      <a16:colId xmlns:a16="http://schemas.microsoft.com/office/drawing/2014/main" val="3009022123"/>
                    </a:ext>
                  </a:extLst>
                </a:gridCol>
              </a:tblGrid>
              <a:tr h="606798">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Objective</a:t>
                      </a:r>
                      <a:endParaRPr lang="en-MY"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8404137"/>
                  </a:ext>
                </a:extLst>
              </a:tr>
              <a:tr h="2775779">
                <a:tc>
                  <a:txBody>
                    <a:bodyPr/>
                    <a:lstStyle/>
                    <a:p>
                      <a:pPr rtl="0" fontAlgn="t">
                        <a:spcBef>
                          <a:spcPts val="0"/>
                        </a:spcBef>
                        <a:spcAft>
                          <a:spcPts val="0"/>
                        </a:spcAft>
                      </a:pPr>
                      <a:r>
                        <a:rPr lang="en-US" sz="1000" b="0" i="0" u="none" strike="noStrike" dirty="0">
                          <a:solidFill>
                            <a:srgbClr val="222222"/>
                          </a:solidFill>
                          <a:effectLst/>
                          <a:latin typeface="Arial" panose="020B0604020202020204" pitchFamily="34" charset="0"/>
                        </a:rPr>
                        <a:t>Chong, C. Y., Lee, S. P., &amp; Ling, T. C. (2013). Efficient software clustering technique using an adaptive and preventive dendrogram cutting approach. </a:t>
                      </a:r>
                      <a:r>
                        <a:rPr lang="en-US" sz="1000" b="0" i="1" u="none" strike="noStrike" dirty="0">
                          <a:solidFill>
                            <a:srgbClr val="222222"/>
                          </a:solidFill>
                          <a:effectLst/>
                          <a:latin typeface="Arial" panose="020B0604020202020204" pitchFamily="34" charset="0"/>
                        </a:rPr>
                        <a:t>Information and Software Technology</a:t>
                      </a:r>
                      <a:r>
                        <a:rPr lang="en-US" sz="1000" b="0" i="0" u="none" strike="noStrike" dirty="0">
                          <a:solidFill>
                            <a:srgbClr val="222222"/>
                          </a:solidFill>
                          <a:effectLst/>
                          <a:latin typeface="Arial" panose="020B0604020202020204" pitchFamily="34" charset="0"/>
                        </a:rPr>
                        <a:t>, </a:t>
                      </a:r>
                      <a:r>
                        <a:rPr lang="en-US" sz="1000" b="0" i="1" u="none" strike="noStrike" dirty="0">
                          <a:solidFill>
                            <a:srgbClr val="222222"/>
                          </a:solidFill>
                          <a:effectLst/>
                          <a:latin typeface="Arial" panose="020B0604020202020204" pitchFamily="34" charset="0"/>
                        </a:rPr>
                        <a:t>55</a:t>
                      </a:r>
                      <a:r>
                        <a:rPr lang="en-US" sz="1000" b="0" i="0" u="none" strike="noStrike" dirty="0">
                          <a:solidFill>
                            <a:srgbClr val="222222"/>
                          </a:solidFill>
                          <a:effectLst/>
                          <a:latin typeface="Arial" panose="020B0604020202020204" pitchFamily="34" charset="0"/>
                        </a:rPr>
                        <a:t>(11), 1994-2012. [4]</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Enhancing clustering results by determining the most effective height at which a dendrogram should be cut.</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Least squares regression is used on agglomerative hierarchical clustering results to find the best cut level for a dendrogram generated to improve clustering results.</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MathArc</a:t>
                      </a:r>
                    </a:p>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Starbeans</a:t>
                      </a:r>
                    </a:p>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JSPWiki</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Only height of dendrogram is </a:t>
                      </a:r>
                      <a:r>
                        <a:rPr lang="en-US" sz="1400" b="0" i="0" u="none" strike="noStrike" dirty="0" err="1">
                          <a:solidFill>
                            <a:srgbClr val="000000"/>
                          </a:solidFill>
                          <a:effectLst/>
                          <a:latin typeface="Arial" panose="020B0604020202020204" pitchFamily="34" charset="0"/>
                        </a:rPr>
                        <a:t>hypertuned</a:t>
                      </a:r>
                      <a:r>
                        <a:rPr lang="en-US" sz="1400" b="0" i="0" u="none" strike="noStrike" dirty="0">
                          <a:solidFill>
                            <a:srgbClr val="000000"/>
                          </a:solidFill>
                          <a:effectLst/>
                          <a:latin typeface="Arial" panose="020B0604020202020204" pitchFamily="34" charset="0"/>
                        </a:rPr>
                        <a:t>, many other configurations and hyperparameters to be </a:t>
                      </a:r>
                      <a:r>
                        <a:rPr lang="en-US" sz="1400" b="0" i="0" u="none" strike="noStrike" dirty="0" err="1">
                          <a:solidFill>
                            <a:srgbClr val="000000"/>
                          </a:solidFill>
                          <a:effectLst/>
                          <a:latin typeface="Arial" panose="020B0604020202020204" pitchFamily="34" charset="0"/>
                        </a:rPr>
                        <a:t>hypertuned</a:t>
                      </a:r>
                      <a:r>
                        <a:rPr lang="en-US" sz="1400" b="0" i="0" u="none" strike="noStrike" dirty="0">
                          <a:solidFill>
                            <a:srgbClr val="000000"/>
                          </a:solidFill>
                          <a:effectLst/>
                          <a:latin typeface="Arial" panose="020B0604020202020204" pitchFamily="34" charset="0"/>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6833125"/>
                  </a:ext>
                </a:extLst>
              </a:tr>
            </a:tbl>
          </a:graphicData>
        </a:graphic>
      </p:graphicFrame>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2" name="Straight Connector 11">
            <a:extLst>
              <a:ext uri="{FF2B5EF4-FFF2-40B4-BE49-F238E27FC236}">
                <a16:creationId xmlns:a16="http://schemas.microsoft.com/office/drawing/2014/main" id="{B8B964C7-0350-C6AB-CA85-215F642FD205}"/>
              </a:ext>
            </a:extLst>
          </p:cNvPr>
          <p:cNvCxnSpPr/>
          <p:nvPr/>
        </p:nvCxnSpPr>
        <p:spPr>
          <a:xfrm>
            <a:off x="4589439" y="5796951"/>
            <a:ext cx="334440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D7D71A5-9435-0619-52B4-BD209C5602BB}"/>
              </a:ext>
            </a:extLst>
          </p:cNvPr>
          <p:cNvCxnSpPr/>
          <p:nvPr/>
        </p:nvCxnSpPr>
        <p:spPr>
          <a:xfrm>
            <a:off x="4589439" y="6432430"/>
            <a:ext cx="334440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5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Current clustering algorithms are only evaluated on a specific set of problem instance.</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212585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- 2</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21B80E21-6D58-8D07-6285-476AF40FE204}"/>
              </a:ext>
            </a:extLst>
          </p:cNvPr>
          <p:cNvGraphicFramePr>
            <a:graphicFrameLocks noGrp="1"/>
          </p:cNvGraphicFramePr>
          <p:nvPr>
            <p:extLst>
              <p:ext uri="{D42A27DB-BD31-4B8C-83A1-F6EECF244321}">
                <p14:modId xmlns:p14="http://schemas.microsoft.com/office/powerpoint/2010/main" val="859155188"/>
              </p:ext>
            </p:extLst>
          </p:nvPr>
        </p:nvGraphicFramePr>
        <p:xfrm>
          <a:off x="149180" y="2990850"/>
          <a:ext cx="8867775" cy="3470010"/>
        </p:xfrm>
        <a:graphic>
          <a:graphicData uri="http://schemas.openxmlformats.org/drawingml/2006/table">
            <a:tbl>
              <a:tblPr/>
              <a:tblGrid>
                <a:gridCol w="1238250">
                  <a:extLst>
                    <a:ext uri="{9D8B030D-6E8A-4147-A177-3AD203B41FA5}">
                      <a16:colId xmlns:a16="http://schemas.microsoft.com/office/drawing/2014/main" val="4248621040"/>
                    </a:ext>
                  </a:extLst>
                </a:gridCol>
                <a:gridCol w="1990725">
                  <a:extLst>
                    <a:ext uri="{9D8B030D-6E8A-4147-A177-3AD203B41FA5}">
                      <a16:colId xmlns:a16="http://schemas.microsoft.com/office/drawing/2014/main" val="439997543"/>
                    </a:ext>
                  </a:extLst>
                </a:gridCol>
                <a:gridCol w="2333625">
                  <a:extLst>
                    <a:ext uri="{9D8B030D-6E8A-4147-A177-3AD203B41FA5}">
                      <a16:colId xmlns:a16="http://schemas.microsoft.com/office/drawing/2014/main" val="3824656521"/>
                    </a:ext>
                  </a:extLst>
                </a:gridCol>
                <a:gridCol w="1533525">
                  <a:extLst>
                    <a:ext uri="{9D8B030D-6E8A-4147-A177-3AD203B41FA5}">
                      <a16:colId xmlns:a16="http://schemas.microsoft.com/office/drawing/2014/main" val="523652647"/>
                    </a:ext>
                  </a:extLst>
                </a:gridCol>
                <a:gridCol w="1771650">
                  <a:extLst>
                    <a:ext uri="{9D8B030D-6E8A-4147-A177-3AD203B41FA5}">
                      <a16:colId xmlns:a16="http://schemas.microsoft.com/office/drawing/2014/main" val="3698060840"/>
                    </a:ext>
                  </a:extLst>
                </a:gridCol>
              </a:tblGrid>
              <a:tr h="657623">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Objective</a:t>
                      </a:r>
                      <a:endParaRPr lang="en-MY"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75576098"/>
                  </a:ext>
                </a:extLst>
              </a:tr>
              <a:tr h="2812387">
                <a:tc>
                  <a:txBody>
                    <a:bodyPr/>
                    <a:lstStyle/>
                    <a:p>
                      <a:pPr rtl="0" fontAlgn="t">
                        <a:spcBef>
                          <a:spcPts val="0"/>
                        </a:spcBef>
                        <a:spcAft>
                          <a:spcPts val="0"/>
                        </a:spcAft>
                      </a:pPr>
                      <a:r>
                        <a:rPr lang="en-MY" sz="1000" b="0" i="0" u="none" strike="noStrike">
                          <a:solidFill>
                            <a:srgbClr val="222222"/>
                          </a:solidFill>
                          <a:effectLst/>
                          <a:latin typeface="Arial" panose="020B0604020202020204" pitchFamily="34" charset="0"/>
                        </a:rPr>
                        <a:t>Pourasghar, B., Izadkhah, H., Isazadeh, A., &amp; Lotfi, S. (2021). A graph-based clustering algorithm for software systems modularization. </a:t>
                      </a:r>
                      <a:r>
                        <a:rPr lang="en-MY" sz="1000" b="0" i="1" u="none" strike="noStrike">
                          <a:solidFill>
                            <a:srgbClr val="222222"/>
                          </a:solidFill>
                          <a:effectLst/>
                          <a:latin typeface="Arial" panose="020B0604020202020204" pitchFamily="34" charset="0"/>
                        </a:rPr>
                        <a:t>Information and Software Technology</a:t>
                      </a:r>
                      <a:r>
                        <a:rPr lang="en-MY" sz="1000" b="0" i="0" u="none" strike="noStrike">
                          <a:solidFill>
                            <a:srgbClr val="222222"/>
                          </a:solidFill>
                          <a:effectLst/>
                          <a:latin typeface="Arial" panose="020B0604020202020204" pitchFamily="34" charset="0"/>
                        </a:rPr>
                        <a:t>, </a:t>
                      </a:r>
                      <a:r>
                        <a:rPr lang="en-MY" sz="1000" b="0" i="1" u="none" strike="noStrike">
                          <a:solidFill>
                            <a:srgbClr val="222222"/>
                          </a:solidFill>
                          <a:effectLst/>
                          <a:latin typeface="Arial" panose="020B0604020202020204" pitchFamily="34" charset="0"/>
                        </a:rPr>
                        <a:t>133</a:t>
                      </a:r>
                      <a:r>
                        <a:rPr lang="en-MY" sz="1000" b="0" i="0" u="none" strike="noStrike">
                          <a:solidFill>
                            <a:srgbClr val="222222"/>
                          </a:solidFill>
                          <a:effectLst/>
                          <a:latin typeface="Arial" panose="020B0604020202020204" pitchFamily="34" charset="0"/>
                        </a:rPr>
                        <a:t>, 106469.</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To overcome the limitations of the existing </a:t>
                      </a:r>
                      <a:r>
                        <a:rPr lang="en-US" sz="1400" b="0" i="0" u="none" strike="noStrike" dirty="0" err="1">
                          <a:solidFill>
                            <a:srgbClr val="000000"/>
                          </a:solidFill>
                          <a:effectLst/>
                          <a:latin typeface="Arial" panose="020B0604020202020204" pitchFamily="34" charset="0"/>
                        </a:rPr>
                        <a:t>modularisation</a:t>
                      </a:r>
                      <a:r>
                        <a:rPr lang="en-US" sz="1400" b="0" i="0" u="none" strike="noStrike" dirty="0">
                          <a:solidFill>
                            <a:srgbClr val="000000"/>
                          </a:solidFill>
                          <a:effectLst/>
                          <a:latin typeface="Arial" panose="020B0604020202020204" pitchFamily="34" charset="0"/>
                        </a:rPr>
                        <a:t> techniques, this paper presents a new graph </a:t>
                      </a:r>
                      <a:r>
                        <a:rPr lang="en-US" sz="1400" b="0" i="0" u="none" strike="noStrike" dirty="0" err="1">
                          <a:solidFill>
                            <a:srgbClr val="000000"/>
                          </a:solidFill>
                          <a:effectLst/>
                          <a:latin typeface="Arial" panose="020B0604020202020204" pitchFamily="34" charset="0"/>
                        </a:rPr>
                        <a:t>modularisation</a:t>
                      </a:r>
                      <a:r>
                        <a:rPr lang="en-US" sz="1400" b="0" i="0" u="none" strike="noStrike" dirty="0">
                          <a:solidFill>
                            <a:srgbClr val="000000"/>
                          </a:solidFill>
                          <a:effectLst/>
                          <a:latin typeface="Arial" panose="020B0604020202020204" pitchFamily="34" charset="0"/>
                        </a:rPr>
                        <a:t> algorithm.</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Depth of relationships is used to compute the similarity between artifacts, as well as seven new criteria proposed to evaluate the quality of modularisation. The similarity is used in the proposed algorithm to employ a graph-theoretic information approach.</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1400" b="0" i="0" u="none" strike="noStrike">
                          <a:solidFill>
                            <a:srgbClr val="000000"/>
                          </a:solidFill>
                          <a:effectLst/>
                          <a:latin typeface="Arial" panose="020B0604020202020204" pitchFamily="34" charset="0"/>
                        </a:rPr>
                        <a:t>10 folders of Mozilla Firefox</a:t>
                      </a:r>
                    </a:p>
                    <a:p>
                      <a:pPr rtl="0" fontAlgn="base">
                        <a:spcBef>
                          <a:spcPts val="0"/>
                        </a:spcBef>
                        <a:spcAft>
                          <a:spcPts val="0"/>
                        </a:spcAft>
                        <a:buFont typeface="+mj-lt"/>
                        <a:buAutoNum type="arabicPeriod"/>
                      </a:pPr>
                      <a:r>
                        <a:rPr lang="en-US" sz="1400" b="0" i="0" u="none" strike="noStrike">
                          <a:solidFill>
                            <a:srgbClr val="000000"/>
                          </a:solidFill>
                          <a:effectLst/>
                          <a:latin typeface="Arial" panose="020B0604020202020204" pitchFamily="34" charset="0"/>
                        </a:rPr>
                        <a:t>4 Java Applications</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1600" b="0" i="0" u="none" strike="noStrike" dirty="0">
                          <a:solidFill>
                            <a:srgbClr val="222222"/>
                          </a:solidFill>
                          <a:effectLst/>
                          <a:latin typeface="Arial" panose="020B0604020202020204" pitchFamily="34" charset="0"/>
                        </a:rPr>
                        <a:t>Limited number of projects tested.</a:t>
                      </a:r>
                      <a:endParaRPr lang="en-US" sz="14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0" i="0" u="none" strike="noStrike" dirty="0">
                          <a:solidFill>
                            <a:srgbClr val="222222"/>
                          </a:solidFill>
                          <a:effectLst/>
                          <a:latin typeface="Arial" panose="020B0604020202020204" pitchFamily="34" charset="0"/>
                        </a:rPr>
                        <a:t>Unable to </a:t>
                      </a:r>
                      <a:r>
                        <a:rPr lang="en-US" sz="1600" b="0" i="0" u="none" strike="noStrike" dirty="0" err="1">
                          <a:solidFill>
                            <a:srgbClr val="222222"/>
                          </a:solidFill>
                          <a:effectLst/>
                          <a:latin typeface="Arial" panose="020B0604020202020204" pitchFamily="34" charset="0"/>
                        </a:rPr>
                        <a:t>characterise</a:t>
                      </a:r>
                      <a:r>
                        <a:rPr lang="en-US" sz="1600" b="0" i="0" u="none" strike="noStrike" dirty="0">
                          <a:solidFill>
                            <a:srgbClr val="222222"/>
                          </a:solidFill>
                          <a:effectLst/>
                          <a:latin typeface="Arial" panose="020B0604020202020204" pitchFamily="34" charset="0"/>
                        </a:rPr>
                        <a:t> which software is suitable for this approach.</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76694130"/>
                  </a:ext>
                </a:extLst>
              </a:tr>
            </a:tbl>
          </a:graphicData>
        </a:graphic>
      </p:graphicFrame>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13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 reluctance in refactoring without clear benefits and costs.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157534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- 3</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91F8218A-5314-69FD-2F98-E63C74019741}"/>
              </a:ext>
            </a:extLst>
          </p:cNvPr>
          <p:cNvGraphicFramePr>
            <a:graphicFrameLocks noGrp="1"/>
          </p:cNvGraphicFramePr>
          <p:nvPr>
            <p:extLst>
              <p:ext uri="{D42A27DB-BD31-4B8C-83A1-F6EECF244321}">
                <p14:modId xmlns:p14="http://schemas.microsoft.com/office/powerpoint/2010/main" val="1821994535"/>
              </p:ext>
            </p:extLst>
          </p:nvPr>
        </p:nvGraphicFramePr>
        <p:xfrm>
          <a:off x="149180" y="3292369"/>
          <a:ext cx="8867775" cy="3032760"/>
        </p:xfrm>
        <a:graphic>
          <a:graphicData uri="http://schemas.openxmlformats.org/drawingml/2006/table">
            <a:tbl>
              <a:tblPr/>
              <a:tblGrid>
                <a:gridCol w="1238250">
                  <a:extLst>
                    <a:ext uri="{9D8B030D-6E8A-4147-A177-3AD203B41FA5}">
                      <a16:colId xmlns:a16="http://schemas.microsoft.com/office/drawing/2014/main" val="3927461438"/>
                    </a:ext>
                  </a:extLst>
                </a:gridCol>
                <a:gridCol w="1990725">
                  <a:extLst>
                    <a:ext uri="{9D8B030D-6E8A-4147-A177-3AD203B41FA5}">
                      <a16:colId xmlns:a16="http://schemas.microsoft.com/office/drawing/2014/main" val="1184337645"/>
                    </a:ext>
                  </a:extLst>
                </a:gridCol>
                <a:gridCol w="2333625">
                  <a:extLst>
                    <a:ext uri="{9D8B030D-6E8A-4147-A177-3AD203B41FA5}">
                      <a16:colId xmlns:a16="http://schemas.microsoft.com/office/drawing/2014/main" val="1326570419"/>
                    </a:ext>
                  </a:extLst>
                </a:gridCol>
                <a:gridCol w="1533525">
                  <a:extLst>
                    <a:ext uri="{9D8B030D-6E8A-4147-A177-3AD203B41FA5}">
                      <a16:colId xmlns:a16="http://schemas.microsoft.com/office/drawing/2014/main" val="1943016389"/>
                    </a:ext>
                  </a:extLst>
                </a:gridCol>
                <a:gridCol w="1771650">
                  <a:extLst>
                    <a:ext uri="{9D8B030D-6E8A-4147-A177-3AD203B41FA5}">
                      <a16:colId xmlns:a16="http://schemas.microsoft.com/office/drawing/2014/main" val="2900525175"/>
                    </a:ext>
                  </a:extLst>
                </a:gridCol>
              </a:tblGrid>
              <a:tr h="3333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Objective</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84076653"/>
                  </a:ext>
                </a:extLst>
              </a:tr>
              <a:tr h="1371600">
                <a:tc>
                  <a:txBody>
                    <a:bodyPr/>
                    <a:lstStyle/>
                    <a:p>
                      <a:pPr rtl="0" fontAlgn="t">
                        <a:spcBef>
                          <a:spcPts val="0"/>
                        </a:spcBef>
                        <a:spcAft>
                          <a:spcPts val="0"/>
                        </a:spcAft>
                      </a:pPr>
                      <a:r>
                        <a:rPr lang="en-US" sz="1000" b="0" i="0" u="none" strike="noStrike">
                          <a:solidFill>
                            <a:srgbClr val="222222"/>
                          </a:solidFill>
                          <a:effectLst/>
                          <a:latin typeface="Arial" panose="020B0604020202020204" pitchFamily="34" charset="0"/>
                        </a:rPr>
                        <a:t>M. Paixao, M. Harman, Y. Zhang, and Y. Yu, “An empirical study of</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cohesion and coupling: Balancing optimization and disruption,” IEEE</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Transactions on Evolutionary Computation, vol. 22, no. 3, pp. 394–414,</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2017</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Identifying Upper and Lower Bound of Refactoring Changes.</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After analysing the project’s past activity, provides the estimate of the smallest possible disruption that developers can accept if the refactoring process is carried out routinely.</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10 open-source software with 233 releases.</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222222"/>
                          </a:solidFill>
                          <a:effectLst/>
                          <a:latin typeface="Arial" panose="020B0604020202020204" pitchFamily="34" charset="0"/>
                        </a:rPr>
                        <a:t>A general estimate regardless of refactoring type.</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28644454"/>
                  </a:ext>
                </a:extLst>
              </a:tr>
            </a:tbl>
          </a:graphicData>
        </a:graphic>
      </p:graphicFrame>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4044808688"/>
      </p:ext>
    </p:extLst>
  </p:cSld>
  <p:clrMapOvr>
    <a:masterClrMapping/>
  </p:clrMapOvr>
</p:sld>
</file>

<file path=ppt/theme/theme1.xml><?xml version="1.0" encoding="utf-8"?>
<a:theme xmlns:a="http://schemas.openxmlformats.org/drawingml/2006/main" name="Colour de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3229</TotalTime>
  <Words>4472</Words>
  <Application>Microsoft Office PowerPoint</Application>
  <PresentationFormat>Widescreen</PresentationFormat>
  <Paragraphs>529</Paragraphs>
  <Slides>67</Slides>
  <Notes>65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 Narrow</vt:lpstr>
      <vt:lpstr>Calibri</vt:lpstr>
      <vt:lpstr>Arial</vt:lpstr>
      <vt:lpstr>Colour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Burnett</dc:creator>
  <cp:lastModifiedBy>alvin tan jian jia</cp:lastModifiedBy>
  <cp:revision>28</cp:revision>
  <dcterms:created xsi:type="dcterms:W3CDTF">2017-05-31T01:24:04Z</dcterms:created>
  <dcterms:modified xsi:type="dcterms:W3CDTF">2023-08-30T12:26:43Z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d9b49c46-097a-4be8-b18e-9be63f8c7bdf</vt:lpwstr>
  </property>
  <property fmtid="{D5CDD505-2E9C-101B-9397-08002B2CF9AE}" pid="3" name="ContentTypeId">
    <vt:lpwstr>0x0101002399B58099817749B9A05AD3F1946240</vt:lpwstr>
  </property>
</Properties>
</file>